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9"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57" r:id="rId18"/>
    <p:sldId id="258" r:id="rId19"/>
    <p:sldId id="259" r:id="rId20"/>
    <p:sldId id="260" r:id="rId21"/>
    <p:sldId id="291" r:id="rId22"/>
    <p:sldId id="292" r:id="rId23"/>
    <p:sldId id="294" r:id="rId24"/>
    <p:sldId id="295" r:id="rId25"/>
    <p:sldId id="296" r:id="rId26"/>
    <p:sldId id="297" r:id="rId27"/>
    <p:sldId id="299" r:id="rId28"/>
    <p:sldId id="261" r:id="rId29"/>
    <p:sldId id="298" r:id="rId30"/>
    <p:sldId id="262" r:id="rId31"/>
    <p:sldId id="267" r:id="rId32"/>
    <p:sldId id="268" r:id="rId33"/>
    <p:sldId id="269" r:id="rId34"/>
    <p:sldId id="270" r:id="rId35"/>
    <p:sldId id="287" r:id="rId36"/>
    <p:sldId id="288" r:id="rId37"/>
    <p:sldId id="27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F1918-1734-485C-9795-37023C1025E2}" type="doc">
      <dgm:prSet loTypeId="urn:microsoft.com/office/officeart/2005/8/layout/arrow5" loCatId="relationship" qsTypeId="urn:microsoft.com/office/officeart/2005/8/quickstyle/3d1" qsCatId="3D" csTypeId="urn:microsoft.com/office/officeart/2005/8/colors/colorful3" csCatId="colorful" phldr="1"/>
      <dgm:spPr/>
      <dgm:t>
        <a:bodyPr/>
        <a:lstStyle/>
        <a:p>
          <a:endParaRPr lang="ru-RU"/>
        </a:p>
      </dgm:t>
    </dgm:pt>
    <dgm:pt modelId="{4B616B34-190D-42ED-ABE8-3BCF98918DF2}">
      <dgm:prSet phldrT="[Текст]"/>
      <dgm:spPr/>
      <dgm:t>
        <a:bodyPr/>
        <a:lstStyle/>
        <a:p>
          <a:r>
            <a:rPr lang="kk-KZ" dirty="0"/>
            <a:t>біріншілік</a:t>
          </a:r>
          <a:endParaRPr lang="ru-RU" dirty="0"/>
        </a:p>
      </dgm:t>
    </dgm:pt>
    <dgm:pt modelId="{D420B0B6-7CE9-4B54-A14D-84EB806A66B2}" type="parTrans" cxnId="{73D6F7A3-6D98-4B43-87B5-77901BAD3906}">
      <dgm:prSet/>
      <dgm:spPr/>
      <dgm:t>
        <a:bodyPr/>
        <a:lstStyle/>
        <a:p>
          <a:endParaRPr lang="ru-RU"/>
        </a:p>
      </dgm:t>
    </dgm:pt>
    <dgm:pt modelId="{E5F3E474-965B-4E4A-BA43-060D69029C9E}" type="sibTrans" cxnId="{73D6F7A3-6D98-4B43-87B5-77901BAD3906}">
      <dgm:prSet/>
      <dgm:spPr/>
      <dgm:t>
        <a:bodyPr/>
        <a:lstStyle/>
        <a:p>
          <a:endParaRPr lang="ru-RU"/>
        </a:p>
      </dgm:t>
    </dgm:pt>
    <dgm:pt modelId="{D23A5F07-2276-4947-8B3A-A157E3EAC09B}">
      <dgm:prSet phldrT="[Текст]"/>
      <dgm:spPr/>
      <dgm:t>
        <a:bodyPr/>
        <a:lstStyle/>
        <a:p>
          <a:r>
            <a:rPr lang="kk-KZ" dirty="0"/>
            <a:t>екіншілік</a:t>
          </a:r>
          <a:endParaRPr lang="ru-RU" dirty="0"/>
        </a:p>
      </dgm:t>
    </dgm:pt>
    <dgm:pt modelId="{0E951838-1D2B-4AEC-871D-692C8616074E}" type="parTrans" cxnId="{B7D59FC3-0331-4731-8EAC-D7BE0D59D5BB}">
      <dgm:prSet/>
      <dgm:spPr/>
      <dgm:t>
        <a:bodyPr/>
        <a:lstStyle/>
        <a:p>
          <a:endParaRPr lang="ru-RU"/>
        </a:p>
      </dgm:t>
    </dgm:pt>
    <dgm:pt modelId="{7A281DC3-9DA6-48B6-BCB7-5950A3A49FB6}" type="sibTrans" cxnId="{B7D59FC3-0331-4731-8EAC-D7BE0D59D5BB}">
      <dgm:prSet/>
      <dgm:spPr/>
      <dgm:t>
        <a:bodyPr/>
        <a:lstStyle/>
        <a:p>
          <a:endParaRPr lang="ru-RU"/>
        </a:p>
      </dgm:t>
    </dgm:pt>
    <dgm:pt modelId="{766483C4-29F9-425A-88C6-256489515E43}" type="pres">
      <dgm:prSet presAssocID="{378F1918-1734-485C-9795-37023C1025E2}" presName="diagram" presStyleCnt="0">
        <dgm:presLayoutVars>
          <dgm:dir/>
          <dgm:resizeHandles val="exact"/>
        </dgm:presLayoutVars>
      </dgm:prSet>
      <dgm:spPr/>
      <dgm:t>
        <a:bodyPr/>
        <a:lstStyle/>
        <a:p>
          <a:endParaRPr lang="ru-RU"/>
        </a:p>
      </dgm:t>
    </dgm:pt>
    <dgm:pt modelId="{3FA93948-071D-4137-898B-84216C362046}" type="pres">
      <dgm:prSet presAssocID="{4B616B34-190D-42ED-ABE8-3BCF98918DF2}" presName="arrow" presStyleLbl="node1" presStyleIdx="0" presStyleCnt="2">
        <dgm:presLayoutVars>
          <dgm:bulletEnabled val="1"/>
        </dgm:presLayoutVars>
      </dgm:prSet>
      <dgm:spPr/>
      <dgm:t>
        <a:bodyPr/>
        <a:lstStyle/>
        <a:p>
          <a:endParaRPr lang="ru-RU"/>
        </a:p>
      </dgm:t>
    </dgm:pt>
    <dgm:pt modelId="{F743E179-85C4-4A35-8E06-4350E7EC8929}" type="pres">
      <dgm:prSet presAssocID="{D23A5F07-2276-4947-8B3A-A157E3EAC09B}" presName="arrow" presStyleLbl="node1" presStyleIdx="1" presStyleCnt="2">
        <dgm:presLayoutVars>
          <dgm:bulletEnabled val="1"/>
        </dgm:presLayoutVars>
      </dgm:prSet>
      <dgm:spPr/>
      <dgm:t>
        <a:bodyPr/>
        <a:lstStyle/>
        <a:p>
          <a:endParaRPr lang="ru-RU"/>
        </a:p>
      </dgm:t>
    </dgm:pt>
  </dgm:ptLst>
  <dgm:cxnLst>
    <dgm:cxn modelId="{73D6F7A3-6D98-4B43-87B5-77901BAD3906}" srcId="{378F1918-1734-485C-9795-37023C1025E2}" destId="{4B616B34-190D-42ED-ABE8-3BCF98918DF2}" srcOrd="0" destOrd="0" parTransId="{D420B0B6-7CE9-4B54-A14D-84EB806A66B2}" sibTransId="{E5F3E474-965B-4E4A-BA43-060D69029C9E}"/>
    <dgm:cxn modelId="{E4F08A9B-AD8E-4EB8-BAF3-6C1A2078F119}" type="presOf" srcId="{D23A5F07-2276-4947-8B3A-A157E3EAC09B}" destId="{F743E179-85C4-4A35-8E06-4350E7EC8929}" srcOrd="0" destOrd="0" presId="urn:microsoft.com/office/officeart/2005/8/layout/arrow5"/>
    <dgm:cxn modelId="{095EDEF1-44BA-4127-BF2C-E33FEDB53D4D}" type="presOf" srcId="{378F1918-1734-485C-9795-37023C1025E2}" destId="{766483C4-29F9-425A-88C6-256489515E43}" srcOrd="0" destOrd="0" presId="urn:microsoft.com/office/officeart/2005/8/layout/arrow5"/>
    <dgm:cxn modelId="{B7D59FC3-0331-4731-8EAC-D7BE0D59D5BB}" srcId="{378F1918-1734-485C-9795-37023C1025E2}" destId="{D23A5F07-2276-4947-8B3A-A157E3EAC09B}" srcOrd="1" destOrd="0" parTransId="{0E951838-1D2B-4AEC-871D-692C8616074E}" sibTransId="{7A281DC3-9DA6-48B6-BCB7-5950A3A49FB6}"/>
    <dgm:cxn modelId="{181B4E6A-30C3-4A1C-9282-DE7F951C5A95}" type="presOf" srcId="{4B616B34-190D-42ED-ABE8-3BCF98918DF2}" destId="{3FA93948-071D-4137-898B-84216C362046}" srcOrd="0" destOrd="0" presId="urn:microsoft.com/office/officeart/2005/8/layout/arrow5"/>
    <dgm:cxn modelId="{FEB8AA79-9451-4EE3-9962-323250B48804}" type="presParOf" srcId="{766483C4-29F9-425A-88C6-256489515E43}" destId="{3FA93948-071D-4137-898B-84216C362046}" srcOrd="0" destOrd="0" presId="urn:microsoft.com/office/officeart/2005/8/layout/arrow5"/>
    <dgm:cxn modelId="{A06ADF8D-2F7D-4411-8F95-03E3A34028EC}" type="presParOf" srcId="{766483C4-29F9-425A-88C6-256489515E43}" destId="{F743E179-85C4-4A35-8E06-4350E7EC892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BD8C5-0D31-4B58-9BF9-4F5AE4F46FD4}"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ru-RU"/>
        </a:p>
      </dgm:t>
    </dgm:pt>
    <dgm:pt modelId="{0E623E61-5931-4445-8EE9-5DF1F9EDFFE7}">
      <dgm:prSet phldrT="[Текст]" custT="1"/>
      <dgm:spPr/>
      <dgm:t>
        <a:bodyPr/>
        <a:lstStyle/>
        <a:p>
          <a:r>
            <a:rPr lang="ru-RU" sz="1600" b="0" i="0" dirty="0"/>
            <a:t>Лимфогранулематоз 4 </a:t>
          </a:r>
          <a:r>
            <a:rPr lang="ru-RU" sz="1600" b="0" i="0" dirty="0" err="1"/>
            <a:t>сатысы</a:t>
          </a:r>
          <a:endParaRPr lang="ru-RU" sz="1600" dirty="0"/>
        </a:p>
      </dgm:t>
    </dgm:pt>
    <dgm:pt modelId="{2CA6BE7F-DFF2-4418-BC1D-CDBE7D07A0F1}" type="parTrans" cxnId="{F04279A9-3631-4EE7-B0B0-A05AD91C9BF4}">
      <dgm:prSet/>
      <dgm:spPr/>
      <dgm:t>
        <a:bodyPr/>
        <a:lstStyle/>
        <a:p>
          <a:endParaRPr lang="ru-RU" sz="1600"/>
        </a:p>
      </dgm:t>
    </dgm:pt>
    <dgm:pt modelId="{EA000487-8D9D-417A-B773-328170FE0B4D}" type="sibTrans" cxnId="{F04279A9-3631-4EE7-B0B0-A05AD91C9BF4}">
      <dgm:prSet/>
      <dgm:spPr/>
      <dgm:t>
        <a:bodyPr/>
        <a:lstStyle/>
        <a:p>
          <a:endParaRPr lang="ru-RU" sz="1600"/>
        </a:p>
      </dgm:t>
    </dgm:pt>
    <dgm:pt modelId="{9AB680FB-0797-4A16-8574-AF4254989D03}">
      <dgm:prSet custT="1"/>
      <dgm:spPr/>
      <dgm:t>
        <a:bodyPr/>
        <a:lstStyle/>
        <a:p>
          <a:r>
            <a:rPr lang="en-US" sz="1600" b="0" i="0" dirty="0">
              <a:latin typeface="Times New Roman" pitchFamily="18" charset="0"/>
              <a:cs typeface="Times New Roman" pitchFamily="18" charset="0"/>
            </a:rPr>
            <a:t>I </a:t>
          </a:r>
          <a:r>
            <a:rPr lang="ru-RU" sz="1600" b="0" i="0" dirty="0" err="1">
              <a:latin typeface="Times New Roman" pitchFamily="18" charset="0"/>
              <a:cs typeface="Times New Roman" pitchFamily="18" charset="0"/>
            </a:rPr>
            <a:t>саты</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жергілікті</a:t>
          </a:r>
          <a:r>
            <a:rPr lang="ru-RU" sz="1600" b="0" i="0" dirty="0">
              <a:latin typeface="Times New Roman" pitchFamily="18" charset="0"/>
              <a:cs typeface="Times New Roman" pitchFamily="18" charset="0"/>
            </a:rPr>
            <a:t>) – </a:t>
          </a:r>
          <a:r>
            <a:rPr lang="ru-RU" sz="1600" b="0" i="0" dirty="0" err="1">
              <a:latin typeface="Times New Roman" pitchFamily="18" charset="0"/>
              <a:cs typeface="Times New Roman" pitchFamily="18" charset="0"/>
            </a:rPr>
            <a:t>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аумақтық </a:t>
          </a:r>
          <a:r>
            <a:rPr lang="ru-RU" sz="1600" b="0" i="0" dirty="0">
              <a:latin typeface="Times New Roman" pitchFamily="18" charset="0"/>
              <a:cs typeface="Times New Roman" pitchFamily="18" charset="0"/>
            </a:rPr>
            <a:t>лимфа </a:t>
          </a:r>
          <a:r>
            <a:rPr lang="ru-RU" sz="1600" b="0" i="0" dirty="0" err="1">
              <a:latin typeface="Times New Roman" pitchFamily="18" charset="0"/>
              <a:cs typeface="Times New Roman" pitchFamily="18" charset="0"/>
            </a:rPr>
            <a:t>түйіндерін немесе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лимфа</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түйінінен </a:t>
          </a:r>
          <a:r>
            <a:rPr lang="ru-RU" sz="1600" b="0" i="0" dirty="0">
              <a:latin typeface="Times New Roman" pitchFamily="18" charset="0"/>
              <a:cs typeface="Times New Roman" pitchFamily="18" charset="0"/>
            </a:rPr>
            <a:t>сырт </a:t>
          </a:r>
          <a:r>
            <a:rPr lang="ru-RU" sz="1600" b="0" i="0" dirty="0" err="1">
              <a:latin typeface="Times New Roman" pitchFamily="18" charset="0"/>
              <a:cs typeface="Times New Roman" pitchFamily="18" charset="0"/>
            </a:rPr>
            <a:t>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мүшені</a:t>
          </a:r>
          <a:r>
            <a:rPr lang="ru-RU" sz="1600" b="0" i="0" dirty="0">
              <a:latin typeface="Times New Roman" pitchFamily="18" charset="0"/>
              <a:cs typeface="Times New Roman" pitchFamily="18" charset="0"/>
            </a:rPr>
            <a:t>, не </a:t>
          </a:r>
          <a:r>
            <a:rPr lang="ru-RU" sz="1600" b="0" i="0" dirty="0" err="1">
              <a:latin typeface="Times New Roman" pitchFamily="18" charset="0"/>
              <a:cs typeface="Times New Roman" pitchFamily="18" charset="0"/>
            </a:rPr>
            <a:t>тінді</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зақымдандырған</a:t>
          </a:r>
          <a:r>
            <a:rPr lang="ru-RU" sz="1600" b="0" i="0" dirty="0"/>
            <a:t>.</a:t>
          </a:r>
        </a:p>
      </dgm:t>
    </dgm:pt>
    <dgm:pt modelId="{3E311338-C553-4EA6-9314-568E1948DF78}" type="parTrans" cxnId="{EA042990-3495-4AC2-8B84-BF77C132849B}">
      <dgm:prSet/>
      <dgm:spPr/>
      <dgm:t>
        <a:bodyPr/>
        <a:lstStyle/>
        <a:p>
          <a:endParaRPr lang="ru-RU" sz="1600"/>
        </a:p>
      </dgm:t>
    </dgm:pt>
    <dgm:pt modelId="{2BFC97BC-D777-4E4C-835B-4593DFF3AEBC}" type="sibTrans" cxnId="{EA042990-3495-4AC2-8B84-BF77C132849B}">
      <dgm:prSet/>
      <dgm:spPr/>
      <dgm:t>
        <a:bodyPr/>
        <a:lstStyle/>
        <a:p>
          <a:endParaRPr lang="ru-RU" sz="1600"/>
        </a:p>
      </dgm:t>
    </dgm:pt>
    <dgm:pt modelId="{EFA3EE38-6186-461B-849E-EBEE79992C8C}">
      <dgm:prSet custT="1"/>
      <dgm:spPr/>
      <dgm:t>
        <a:bodyPr/>
        <a:lstStyle/>
        <a:p>
          <a:r>
            <a:rPr lang="en-US" sz="1600" b="0" i="0" dirty="0">
              <a:latin typeface="Times New Roman" pitchFamily="18" charset="0"/>
              <a:cs typeface="Times New Roman" pitchFamily="18" charset="0"/>
            </a:rPr>
            <a:t>II </a:t>
          </a:r>
          <a:r>
            <a:rPr lang="ru-RU" sz="1600" b="0" i="0" dirty="0" err="1">
              <a:latin typeface="Times New Roman" pitchFamily="18" charset="0"/>
              <a:cs typeface="Times New Roman" pitchFamily="18" charset="0"/>
            </a:rPr>
            <a:t>саты</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регионарлы</a:t>
          </a:r>
          <a:r>
            <a:rPr lang="ru-RU" sz="1600" b="0" i="0" dirty="0">
              <a:latin typeface="Times New Roman" pitchFamily="18" charset="0"/>
              <a:cs typeface="Times New Roman" pitchFamily="18" charset="0"/>
            </a:rPr>
            <a:t>) – </a:t>
          </a:r>
          <a:r>
            <a:rPr lang="ru-RU" sz="1600" b="0" i="0" dirty="0" err="1">
              <a:latin typeface="Times New Roman" pitchFamily="18" charset="0"/>
              <a:cs typeface="Times New Roman" pitchFamily="18" charset="0"/>
            </a:rPr>
            <a:t>екі</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немесе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одан</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көбірек, көк еттің 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жағындағы 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және одан</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көбірек сыртқы 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мүшені зақымдандырған.</a:t>
          </a:r>
          <a:endParaRPr lang="ru-RU" sz="1600" b="0" i="0" dirty="0">
            <a:latin typeface="Times New Roman" pitchFamily="18" charset="0"/>
            <a:cs typeface="Times New Roman" pitchFamily="18" charset="0"/>
          </a:endParaRPr>
        </a:p>
      </dgm:t>
    </dgm:pt>
    <dgm:pt modelId="{C75CFB26-594F-44A4-9A74-A37F5046FF02}" type="parTrans" cxnId="{E3FC5AFA-26B3-46AE-8AE9-4811D2FD71C1}">
      <dgm:prSet/>
      <dgm:spPr/>
      <dgm:t>
        <a:bodyPr/>
        <a:lstStyle/>
        <a:p>
          <a:endParaRPr lang="ru-RU" sz="1600"/>
        </a:p>
      </dgm:t>
    </dgm:pt>
    <dgm:pt modelId="{8088FE07-F2C1-4D01-9762-C2BC84B1B56F}" type="sibTrans" cxnId="{E3FC5AFA-26B3-46AE-8AE9-4811D2FD71C1}">
      <dgm:prSet/>
      <dgm:spPr/>
      <dgm:t>
        <a:bodyPr/>
        <a:lstStyle/>
        <a:p>
          <a:endParaRPr lang="ru-RU" sz="1600"/>
        </a:p>
      </dgm:t>
    </dgm:pt>
    <dgm:pt modelId="{4A22C51D-C142-4E31-B8CC-5669F022DD54}">
      <dgm:prSet custT="1"/>
      <dgm:spPr/>
      <dgm:t>
        <a:bodyPr/>
        <a:lstStyle/>
        <a:p>
          <a:r>
            <a:rPr lang="en-US" sz="1600" b="0" i="0" dirty="0">
              <a:latin typeface="Times New Roman" pitchFamily="18" charset="0"/>
              <a:cs typeface="Times New Roman" pitchFamily="18" charset="0"/>
            </a:rPr>
            <a:t>III </a:t>
          </a:r>
          <a:r>
            <a:rPr lang="ru-RU" sz="1600" b="0" i="0" dirty="0" err="1">
              <a:latin typeface="Times New Roman" pitchFamily="18" charset="0"/>
              <a:cs typeface="Times New Roman" pitchFamily="18" charset="0"/>
            </a:rPr>
            <a:t>саты</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(генерализацияланған жан-жақты тараған түрі</a:t>
          </a:r>
          <a:r>
            <a:rPr lang="ru-RU" sz="1600" b="0" i="0" dirty="0">
              <a:latin typeface="Times New Roman" pitchFamily="18" charset="0"/>
              <a:cs typeface="Times New Roman" pitchFamily="18" charset="0"/>
            </a:rPr>
            <a:t>) – </a:t>
          </a:r>
          <a:r>
            <a:rPr lang="ru-RU" sz="1600" b="0" i="0" dirty="0" err="1">
              <a:latin typeface="Times New Roman" pitchFamily="18" charset="0"/>
              <a:cs typeface="Times New Roman" pitchFamily="18" charset="0"/>
            </a:rPr>
            <a:t>диафрагманың екі</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жағындағы екі</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немесе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одан</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көп </a:t>
          </a:r>
          <a:r>
            <a:rPr lang="ru-RU" sz="1600" b="0" i="0" dirty="0">
              <a:latin typeface="Times New Roman" pitchFamily="18" charset="0"/>
              <a:cs typeface="Times New Roman" pitchFamily="18" charset="0"/>
            </a:rPr>
            <a:t>лимфа </a:t>
          </a:r>
          <a:r>
            <a:rPr lang="ru-RU" sz="1600" b="0" i="0" dirty="0" err="1">
              <a:latin typeface="Times New Roman" pitchFamily="18" charset="0"/>
              <a:cs typeface="Times New Roman" pitchFamily="18" charset="0"/>
            </a:rPr>
            <a:t>түйіндерінің аумағына</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көк бауырға тараған</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немесе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лимфа</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түйінінен тыс</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бір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мүшеге</a:t>
          </a:r>
          <a:r>
            <a:rPr lang="ru-RU" sz="1600" b="0" i="0" dirty="0">
              <a:latin typeface="Times New Roman" pitchFamily="18" charset="0"/>
              <a:cs typeface="Times New Roman" pitchFamily="18" charset="0"/>
            </a:rPr>
            <a:t>, не </a:t>
          </a:r>
          <a:r>
            <a:rPr lang="ru-RU" sz="1600" b="0" i="0" dirty="0" err="1">
              <a:latin typeface="Times New Roman" pitchFamily="18" charset="0"/>
              <a:cs typeface="Times New Roman" pitchFamily="18" charset="0"/>
            </a:rPr>
            <a:t>тінге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тараған</a:t>
          </a:r>
          <a:r>
            <a:rPr lang="ru-RU" sz="1600" b="0" i="0" dirty="0">
              <a:latin typeface="Times New Roman" pitchFamily="18" charset="0"/>
              <a:cs typeface="Times New Roman" pitchFamily="18" charset="0"/>
            </a:rPr>
            <a:t>.</a:t>
          </a:r>
        </a:p>
      </dgm:t>
    </dgm:pt>
    <dgm:pt modelId="{80D75040-C37A-470B-A6D9-F960BC16E10C}" type="parTrans" cxnId="{6CE1F583-D2E4-4B5E-AAC6-274F687A0743}">
      <dgm:prSet/>
      <dgm:spPr/>
      <dgm:t>
        <a:bodyPr/>
        <a:lstStyle/>
        <a:p>
          <a:endParaRPr lang="ru-RU" sz="1600"/>
        </a:p>
      </dgm:t>
    </dgm:pt>
    <dgm:pt modelId="{B0C3FEFE-38C9-4F67-B55C-2D96D7710457}" type="sibTrans" cxnId="{6CE1F583-D2E4-4B5E-AAC6-274F687A0743}">
      <dgm:prSet/>
      <dgm:spPr/>
      <dgm:t>
        <a:bodyPr/>
        <a:lstStyle/>
        <a:p>
          <a:endParaRPr lang="ru-RU" sz="1600"/>
        </a:p>
      </dgm:t>
    </dgm:pt>
    <dgm:pt modelId="{D2469415-7433-449C-84AC-54E22665EF04}">
      <dgm:prSet custT="1"/>
      <dgm:spPr/>
      <dgm:t>
        <a:bodyPr/>
        <a:lstStyle/>
        <a:p>
          <a:r>
            <a:rPr lang="en-US" sz="1600" b="0" i="0" dirty="0">
              <a:latin typeface="Times New Roman" pitchFamily="18" charset="0"/>
              <a:cs typeface="Times New Roman" pitchFamily="18" charset="0"/>
            </a:rPr>
            <a:t>IV </a:t>
          </a:r>
          <a:r>
            <a:rPr lang="ru-RU" sz="1600" b="0" i="0" dirty="0" err="1">
              <a:latin typeface="Times New Roman" pitchFamily="18" charset="0"/>
              <a:cs typeface="Times New Roman" pitchFamily="18" charset="0"/>
            </a:rPr>
            <a:t>саты</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(диссеминацияланған</a:t>
          </a:r>
          <a:r>
            <a:rPr lang="ru-RU" sz="1600" b="0" i="0" dirty="0">
              <a:latin typeface="Times New Roman" pitchFamily="18" charset="0"/>
              <a:cs typeface="Times New Roman" pitchFamily="18" charset="0"/>
            </a:rPr>
            <a:t>) - лимфа </a:t>
          </a:r>
          <a:r>
            <a:rPr lang="ru-RU" sz="1600" b="0" i="0" dirty="0" err="1">
              <a:latin typeface="Times New Roman" pitchFamily="18" charset="0"/>
              <a:cs typeface="Times New Roman" pitchFamily="18" charset="0"/>
            </a:rPr>
            <a:t>түйіндерінің зақымдануымен </a:t>
          </a:r>
          <a:r>
            <a:rPr lang="ru-RU" sz="1600" b="0" i="0" dirty="0">
              <a:latin typeface="Times New Roman" pitchFamily="18" charset="0"/>
              <a:cs typeface="Times New Roman" pitchFamily="18" charset="0"/>
            </a:rPr>
            <a:t>не </a:t>
          </a:r>
          <a:r>
            <a:rPr lang="ru-RU" sz="1600" b="0" i="0" dirty="0" err="1">
              <a:latin typeface="Times New Roman" pitchFamily="18" charset="0"/>
              <a:cs typeface="Times New Roman" pitchFamily="18" charset="0"/>
            </a:rPr>
            <a:t>оның зақымдануынсыз жалпылама</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бірнеше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ішкі</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ағзалардың </a:t>
          </a:r>
          <a:r>
            <a:rPr lang="ru-RU" sz="1600" b="0" i="0" dirty="0">
              <a:latin typeface="Times New Roman" pitchFamily="18" charset="0"/>
              <a:cs typeface="Times New Roman" pitchFamily="18" charset="0"/>
            </a:rPr>
            <a:t>(</a:t>
          </a:r>
          <a:r>
            <a:rPr lang="ru-RU" sz="1600" b="0" i="0" dirty="0" err="1">
              <a:latin typeface="Times New Roman" pitchFamily="18" charset="0"/>
              <a:cs typeface="Times New Roman" pitchFamily="18" charset="0"/>
            </a:rPr>
            <a:t>бауыр</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өкпе</a:t>
          </a:r>
          <a:r>
            <a:rPr lang="ru-RU" sz="1600" b="0" i="0" dirty="0">
              <a:latin typeface="Times New Roman" pitchFamily="18" charset="0"/>
              <a:cs typeface="Times New Roman" pitchFamily="18" charset="0"/>
            </a:rPr>
            <a:t>, </a:t>
          </a:r>
          <a:r>
            <a:rPr lang="ru-RU" sz="1600" b="0" i="0" dirty="0" err="1">
              <a:latin typeface="Times New Roman" pitchFamily="18" charset="0"/>
              <a:cs typeface="Times New Roman" pitchFamily="18" charset="0"/>
            </a:rPr>
            <a:t>сүйек </a:t>
          </a:r>
          <a:r>
            <a:rPr lang="ru-RU" sz="1600" b="0" i="0" dirty="0">
              <a:latin typeface="Times New Roman" pitchFamily="18" charset="0"/>
              <a:cs typeface="Times New Roman" pitchFamily="18" charset="0"/>
            </a:rPr>
            <a:t>т.б) </a:t>
          </a:r>
          <a:r>
            <a:rPr lang="ru-RU" sz="1600" b="0" i="0" dirty="0" err="1">
              <a:latin typeface="Times New Roman" pitchFamily="18" charset="0"/>
              <a:cs typeface="Times New Roman" pitchFamily="18" charset="0"/>
            </a:rPr>
            <a:t>зақымдануы</a:t>
          </a:r>
          <a:r>
            <a:rPr lang="ru-RU" sz="1600" b="0" i="0" dirty="0">
              <a:latin typeface="Times New Roman" pitchFamily="18" charset="0"/>
              <a:cs typeface="Times New Roman" pitchFamily="18" charset="0"/>
            </a:rPr>
            <a:t>.</a:t>
          </a:r>
        </a:p>
      </dgm:t>
    </dgm:pt>
    <dgm:pt modelId="{CE2A1B20-B943-41FD-9C77-2B5254BDB065}" type="parTrans" cxnId="{79AC4F1D-3DF0-4356-8F70-4486CCE60336}">
      <dgm:prSet/>
      <dgm:spPr/>
      <dgm:t>
        <a:bodyPr/>
        <a:lstStyle/>
        <a:p>
          <a:endParaRPr lang="ru-RU" sz="1600"/>
        </a:p>
      </dgm:t>
    </dgm:pt>
    <dgm:pt modelId="{84F1DC20-5FF4-4495-BEF3-40FA7874827B}" type="sibTrans" cxnId="{79AC4F1D-3DF0-4356-8F70-4486CCE60336}">
      <dgm:prSet/>
      <dgm:spPr/>
      <dgm:t>
        <a:bodyPr/>
        <a:lstStyle/>
        <a:p>
          <a:endParaRPr lang="ru-RU" sz="1600"/>
        </a:p>
      </dgm:t>
    </dgm:pt>
    <dgm:pt modelId="{3476D7C7-C0A2-43F7-8502-1AD3442E0F15}" type="pres">
      <dgm:prSet presAssocID="{833BD8C5-0D31-4B58-9BF9-4F5AE4F46FD4}" presName="cycle" presStyleCnt="0">
        <dgm:presLayoutVars>
          <dgm:dir/>
          <dgm:resizeHandles val="exact"/>
        </dgm:presLayoutVars>
      </dgm:prSet>
      <dgm:spPr/>
      <dgm:t>
        <a:bodyPr/>
        <a:lstStyle/>
        <a:p>
          <a:endParaRPr lang="ru-RU"/>
        </a:p>
      </dgm:t>
    </dgm:pt>
    <dgm:pt modelId="{48908DAC-BC54-472F-A470-3377CC83835D}" type="pres">
      <dgm:prSet presAssocID="{0E623E61-5931-4445-8EE9-5DF1F9EDFFE7}" presName="node" presStyleLbl="node1" presStyleIdx="0" presStyleCnt="5" custScaleX="126711">
        <dgm:presLayoutVars>
          <dgm:bulletEnabled val="1"/>
        </dgm:presLayoutVars>
      </dgm:prSet>
      <dgm:spPr/>
      <dgm:t>
        <a:bodyPr/>
        <a:lstStyle/>
        <a:p>
          <a:endParaRPr lang="ru-RU"/>
        </a:p>
      </dgm:t>
    </dgm:pt>
    <dgm:pt modelId="{9FAB99B0-C332-45C9-BFCC-41352E81DEAD}" type="pres">
      <dgm:prSet presAssocID="{0E623E61-5931-4445-8EE9-5DF1F9EDFFE7}" presName="spNode" presStyleCnt="0"/>
      <dgm:spPr/>
    </dgm:pt>
    <dgm:pt modelId="{CFC48EF4-88BF-4818-BC26-7BC556899495}" type="pres">
      <dgm:prSet presAssocID="{EA000487-8D9D-417A-B773-328170FE0B4D}" presName="sibTrans" presStyleLbl="sibTrans1D1" presStyleIdx="0" presStyleCnt="5"/>
      <dgm:spPr/>
      <dgm:t>
        <a:bodyPr/>
        <a:lstStyle/>
        <a:p>
          <a:endParaRPr lang="ru-RU"/>
        </a:p>
      </dgm:t>
    </dgm:pt>
    <dgm:pt modelId="{BE8A2256-6A10-4AED-AA9D-803F91518D4F}" type="pres">
      <dgm:prSet presAssocID="{EFA3EE38-6186-461B-849E-EBEE79992C8C}" presName="node" presStyleLbl="node1" presStyleIdx="1" presStyleCnt="5" custScaleX="142554" custRadScaleRad="105104" custRadScaleInc="5027">
        <dgm:presLayoutVars>
          <dgm:bulletEnabled val="1"/>
        </dgm:presLayoutVars>
      </dgm:prSet>
      <dgm:spPr/>
      <dgm:t>
        <a:bodyPr/>
        <a:lstStyle/>
        <a:p>
          <a:endParaRPr lang="ru-RU"/>
        </a:p>
      </dgm:t>
    </dgm:pt>
    <dgm:pt modelId="{731FFAD0-D3F1-4075-B4AB-0BBE9AD03FEC}" type="pres">
      <dgm:prSet presAssocID="{EFA3EE38-6186-461B-849E-EBEE79992C8C}" presName="spNode" presStyleCnt="0"/>
      <dgm:spPr/>
    </dgm:pt>
    <dgm:pt modelId="{B98F6EFE-AB83-4B39-969E-A5DFD96A07A9}" type="pres">
      <dgm:prSet presAssocID="{8088FE07-F2C1-4D01-9762-C2BC84B1B56F}" presName="sibTrans" presStyleLbl="sibTrans1D1" presStyleIdx="1" presStyleCnt="5"/>
      <dgm:spPr/>
      <dgm:t>
        <a:bodyPr/>
        <a:lstStyle/>
        <a:p>
          <a:endParaRPr lang="ru-RU"/>
        </a:p>
      </dgm:t>
    </dgm:pt>
    <dgm:pt modelId="{D4A205E6-1514-4849-B74B-43BD1E7FC580}" type="pres">
      <dgm:prSet presAssocID="{D2469415-7433-449C-84AC-54E22665EF04}" presName="node" presStyleLbl="node1" presStyleIdx="2" presStyleCnt="5" custScaleX="146284" custScaleY="117465" custRadScaleRad="114311" custRadScaleInc="-45062">
        <dgm:presLayoutVars>
          <dgm:bulletEnabled val="1"/>
        </dgm:presLayoutVars>
      </dgm:prSet>
      <dgm:spPr/>
      <dgm:t>
        <a:bodyPr/>
        <a:lstStyle/>
        <a:p>
          <a:endParaRPr lang="ru-RU"/>
        </a:p>
      </dgm:t>
    </dgm:pt>
    <dgm:pt modelId="{DD072F68-444C-457C-8F1D-952547CD91B3}" type="pres">
      <dgm:prSet presAssocID="{D2469415-7433-449C-84AC-54E22665EF04}" presName="spNode" presStyleCnt="0"/>
      <dgm:spPr/>
    </dgm:pt>
    <dgm:pt modelId="{E7CA57D4-CD76-444B-A08D-2E5FAB72BC96}" type="pres">
      <dgm:prSet presAssocID="{84F1DC20-5FF4-4495-BEF3-40FA7874827B}" presName="sibTrans" presStyleLbl="sibTrans1D1" presStyleIdx="2" presStyleCnt="5"/>
      <dgm:spPr/>
      <dgm:t>
        <a:bodyPr/>
        <a:lstStyle/>
        <a:p>
          <a:endParaRPr lang="ru-RU"/>
        </a:p>
      </dgm:t>
    </dgm:pt>
    <dgm:pt modelId="{FFE76315-9A85-4318-983F-479A62FC206C}" type="pres">
      <dgm:prSet presAssocID="{4A22C51D-C142-4E31-B8CC-5669F022DD54}" presName="node" presStyleLbl="node1" presStyleIdx="3" presStyleCnt="5" custScaleX="172799" custScaleY="121658" custRadScaleRad="109180" custRadScaleInc="22323">
        <dgm:presLayoutVars>
          <dgm:bulletEnabled val="1"/>
        </dgm:presLayoutVars>
      </dgm:prSet>
      <dgm:spPr/>
      <dgm:t>
        <a:bodyPr/>
        <a:lstStyle/>
        <a:p>
          <a:endParaRPr lang="ru-RU"/>
        </a:p>
      </dgm:t>
    </dgm:pt>
    <dgm:pt modelId="{EC33F6E6-0C8F-4BB8-8465-A93961AF1839}" type="pres">
      <dgm:prSet presAssocID="{4A22C51D-C142-4E31-B8CC-5669F022DD54}" presName="spNode" presStyleCnt="0"/>
      <dgm:spPr/>
    </dgm:pt>
    <dgm:pt modelId="{55070D40-329C-48FC-93DF-8A855D0888EE}" type="pres">
      <dgm:prSet presAssocID="{B0C3FEFE-38C9-4F67-B55C-2D96D7710457}" presName="sibTrans" presStyleLbl="sibTrans1D1" presStyleIdx="3" presStyleCnt="5"/>
      <dgm:spPr/>
      <dgm:t>
        <a:bodyPr/>
        <a:lstStyle/>
        <a:p>
          <a:endParaRPr lang="ru-RU"/>
        </a:p>
      </dgm:t>
    </dgm:pt>
    <dgm:pt modelId="{BC074E9F-FD69-477B-AA16-BF381E9C6093}" type="pres">
      <dgm:prSet presAssocID="{9AB680FB-0797-4A16-8574-AF4254989D03}" presName="node" presStyleLbl="node1" presStyleIdx="4" presStyleCnt="5" custScaleX="137425" custScaleY="111619" custRadScaleRad="105428" custRadScaleInc="-12093">
        <dgm:presLayoutVars>
          <dgm:bulletEnabled val="1"/>
        </dgm:presLayoutVars>
      </dgm:prSet>
      <dgm:spPr/>
      <dgm:t>
        <a:bodyPr/>
        <a:lstStyle/>
        <a:p>
          <a:endParaRPr lang="ru-RU"/>
        </a:p>
      </dgm:t>
    </dgm:pt>
    <dgm:pt modelId="{84399ED8-6B4F-4185-846A-E90DC8C19F5D}" type="pres">
      <dgm:prSet presAssocID="{9AB680FB-0797-4A16-8574-AF4254989D03}" presName="spNode" presStyleCnt="0"/>
      <dgm:spPr/>
    </dgm:pt>
    <dgm:pt modelId="{FF24423C-E888-4606-898A-7C680FA7F8F8}" type="pres">
      <dgm:prSet presAssocID="{2BFC97BC-D777-4E4C-835B-4593DFF3AEBC}" presName="sibTrans" presStyleLbl="sibTrans1D1" presStyleIdx="4" presStyleCnt="5"/>
      <dgm:spPr/>
      <dgm:t>
        <a:bodyPr/>
        <a:lstStyle/>
        <a:p>
          <a:endParaRPr lang="ru-RU"/>
        </a:p>
      </dgm:t>
    </dgm:pt>
  </dgm:ptLst>
  <dgm:cxnLst>
    <dgm:cxn modelId="{3CE560C5-4BD7-4DCC-80D8-FFC7C5ACC0CC}" type="presOf" srcId="{EA000487-8D9D-417A-B773-328170FE0B4D}" destId="{CFC48EF4-88BF-4818-BC26-7BC556899495}" srcOrd="0" destOrd="0" presId="urn:microsoft.com/office/officeart/2005/8/layout/cycle5"/>
    <dgm:cxn modelId="{4ADC87FA-9180-4C39-AA8E-17155E0B6C6F}" type="presOf" srcId="{D2469415-7433-449C-84AC-54E22665EF04}" destId="{D4A205E6-1514-4849-B74B-43BD1E7FC580}" srcOrd="0" destOrd="0" presId="urn:microsoft.com/office/officeart/2005/8/layout/cycle5"/>
    <dgm:cxn modelId="{DCB7C2ED-D641-4958-809E-93B08A41AC4B}" type="presOf" srcId="{0E623E61-5931-4445-8EE9-5DF1F9EDFFE7}" destId="{48908DAC-BC54-472F-A470-3377CC83835D}" srcOrd="0" destOrd="0" presId="urn:microsoft.com/office/officeart/2005/8/layout/cycle5"/>
    <dgm:cxn modelId="{6CE1F583-D2E4-4B5E-AAC6-274F687A0743}" srcId="{833BD8C5-0D31-4B58-9BF9-4F5AE4F46FD4}" destId="{4A22C51D-C142-4E31-B8CC-5669F022DD54}" srcOrd="3" destOrd="0" parTransId="{80D75040-C37A-470B-A6D9-F960BC16E10C}" sibTransId="{B0C3FEFE-38C9-4F67-B55C-2D96D7710457}"/>
    <dgm:cxn modelId="{2DF6986D-ADAC-4958-B4B0-6A99A6C79496}" type="presOf" srcId="{2BFC97BC-D777-4E4C-835B-4593DFF3AEBC}" destId="{FF24423C-E888-4606-898A-7C680FA7F8F8}" srcOrd="0" destOrd="0" presId="urn:microsoft.com/office/officeart/2005/8/layout/cycle5"/>
    <dgm:cxn modelId="{E3FC5AFA-26B3-46AE-8AE9-4811D2FD71C1}" srcId="{833BD8C5-0D31-4B58-9BF9-4F5AE4F46FD4}" destId="{EFA3EE38-6186-461B-849E-EBEE79992C8C}" srcOrd="1" destOrd="0" parTransId="{C75CFB26-594F-44A4-9A74-A37F5046FF02}" sibTransId="{8088FE07-F2C1-4D01-9762-C2BC84B1B56F}"/>
    <dgm:cxn modelId="{EA042990-3495-4AC2-8B84-BF77C132849B}" srcId="{833BD8C5-0D31-4B58-9BF9-4F5AE4F46FD4}" destId="{9AB680FB-0797-4A16-8574-AF4254989D03}" srcOrd="4" destOrd="0" parTransId="{3E311338-C553-4EA6-9314-568E1948DF78}" sibTransId="{2BFC97BC-D777-4E4C-835B-4593DFF3AEBC}"/>
    <dgm:cxn modelId="{F04279A9-3631-4EE7-B0B0-A05AD91C9BF4}" srcId="{833BD8C5-0D31-4B58-9BF9-4F5AE4F46FD4}" destId="{0E623E61-5931-4445-8EE9-5DF1F9EDFFE7}" srcOrd="0" destOrd="0" parTransId="{2CA6BE7F-DFF2-4418-BC1D-CDBE7D07A0F1}" sibTransId="{EA000487-8D9D-417A-B773-328170FE0B4D}"/>
    <dgm:cxn modelId="{0185A353-1681-4EE6-9AE7-E7A9CDBFB2E6}" type="presOf" srcId="{4A22C51D-C142-4E31-B8CC-5669F022DD54}" destId="{FFE76315-9A85-4318-983F-479A62FC206C}" srcOrd="0" destOrd="0" presId="urn:microsoft.com/office/officeart/2005/8/layout/cycle5"/>
    <dgm:cxn modelId="{79A64DE1-8CF5-42FB-AA7B-3CD7BAE087AB}" type="presOf" srcId="{EFA3EE38-6186-461B-849E-EBEE79992C8C}" destId="{BE8A2256-6A10-4AED-AA9D-803F91518D4F}" srcOrd="0" destOrd="0" presId="urn:microsoft.com/office/officeart/2005/8/layout/cycle5"/>
    <dgm:cxn modelId="{45AEEBC0-8317-48F3-BC9F-F926D9139EF7}" type="presOf" srcId="{833BD8C5-0D31-4B58-9BF9-4F5AE4F46FD4}" destId="{3476D7C7-C0A2-43F7-8502-1AD3442E0F15}" srcOrd="0" destOrd="0" presId="urn:microsoft.com/office/officeart/2005/8/layout/cycle5"/>
    <dgm:cxn modelId="{79AC4F1D-3DF0-4356-8F70-4486CCE60336}" srcId="{833BD8C5-0D31-4B58-9BF9-4F5AE4F46FD4}" destId="{D2469415-7433-449C-84AC-54E22665EF04}" srcOrd="2" destOrd="0" parTransId="{CE2A1B20-B943-41FD-9C77-2B5254BDB065}" sibTransId="{84F1DC20-5FF4-4495-BEF3-40FA7874827B}"/>
    <dgm:cxn modelId="{40CEB5D3-10CC-42CE-B6AA-83EC5B43505B}" type="presOf" srcId="{8088FE07-F2C1-4D01-9762-C2BC84B1B56F}" destId="{B98F6EFE-AB83-4B39-969E-A5DFD96A07A9}" srcOrd="0" destOrd="0" presId="urn:microsoft.com/office/officeart/2005/8/layout/cycle5"/>
    <dgm:cxn modelId="{63348D69-3268-4431-BD53-427E7B844E90}" type="presOf" srcId="{84F1DC20-5FF4-4495-BEF3-40FA7874827B}" destId="{E7CA57D4-CD76-444B-A08D-2E5FAB72BC96}" srcOrd="0" destOrd="0" presId="urn:microsoft.com/office/officeart/2005/8/layout/cycle5"/>
    <dgm:cxn modelId="{BE9F78BE-DB6D-41CC-A699-F6CF2226D00B}" type="presOf" srcId="{B0C3FEFE-38C9-4F67-B55C-2D96D7710457}" destId="{55070D40-329C-48FC-93DF-8A855D0888EE}" srcOrd="0" destOrd="0" presId="urn:microsoft.com/office/officeart/2005/8/layout/cycle5"/>
    <dgm:cxn modelId="{2B66B015-16A2-4C8C-8D7B-4706B53FC2FA}" type="presOf" srcId="{9AB680FB-0797-4A16-8574-AF4254989D03}" destId="{BC074E9F-FD69-477B-AA16-BF381E9C6093}" srcOrd="0" destOrd="0" presId="urn:microsoft.com/office/officeart/2005/8/layout/cycle5"/>
    <dgm:cxn modelId="{DFA2A5AD-84F7-4D70-95B9-08346C418517}" type="presParOf" srcId="{3476D7C7-C0A2-43F7-8502-1AD3442E0F15}" destId="{48908DAC-BC54-472F-A470-3377CC83835D}" srcOrd="0" destOrd="0" presId="urn:microsoft.com/office/officeart/2005/8/layout/cycle5"/>
    <dgm:cxn modelId="{07F80F60-93A8-4365-9852-862A9A3BDD61}" type="presParOf" srcId="{3476D7C7-C0A2-43F7-8502-1AD3442E0F15}" destId="{9FAB99B0-C332-45C9-BFCC-41352E81DEAD}" srcOrd="1" destOrd="0" presId="urn:microsoft.com/office/officeart/2005/8/layout/cycle5"/>
    <dgm:cxn modelId="{95F977D8-77A8-4A8A-BEE6-5228FFD7BF76}" type="presParOf" srcId="{3476D7C7-C0A2-43F7-8502-1AD3442E0F15}" destId="{CFC48EF4-88BF-4818-BC26-7BC556899495}" srcOrd="2" destOrd="0" presId="urn:microsoft.com/office/officeart/2005/8/layout/cycle5"/>
    <dgm:cxn modelId="{3FD228ED-A0B4-41D8-BBF0-25D3BC6AA349}" type="presParOf" srcId="{3476D7C7-C0A2-43F7-8502-1AD3442E0F15}" destId="{BE8A2256-6A10-4AED-AA9D-803F91518D4F}" srcOrd="3" destOrd="0" presId="urn:microsoft.com/office/officeart/2005/8/layout/cycle5"/>
    <dgm:cxn modelId="{B0FC9002-2EFA-4E1A-9375-D02154DACDE1}" type="presParOf" srcId="{3476D7C7-C0A2-43F7-8502-1AD3442E0F15}" destId="{731FFAD0-D3F1-4075-B4AB-0BBE9AD03FEC}" srcOrd="4" destOrd="0" presId="urn:microsoft.com/office/officeart/2005/8/layout/cycle5"/>
    <dgm:cxn modelId="{B7098C1E-ABDD-478F-B633-947360BD675C}" type="presParOf" srcId="{3476D7C7-C0A2-43F7-8502-1AD3442E0F15}" destId="{B98F6EFE-AB83-4B39-969E-A5DFD96A07A9}" srcOrd="5" destOrd="0" presId="urn:microsoft.com/office/officeart/2005/8/layout/cycle5"/>
    <dgm:cxn modelId="{C1512228-B384-4EEC-962D-82BC3203152D}" type="presParOf" srcId="{3476D7C7-C0A2-43F7-8502-1AD3442E0F15}" destId="{D4A205E6-1514-4849-B74B-43BD1E7FC580}" srcOrd="6" destOrd="0" presId="urn:microsoft.com/office/officeart/2005/8/layout/cycle5"/>
    <dgm:cxn modelId="{90ADDC5D-F8C9-459F-A543-66D646537A78}" type="presParOf" srcId="{3476D7C7-C0A2-43F7-8502-1AD3442E0F15}" destId="{DD072F68-444C-457C-8F1D-952547CD91B3}" srcOrd="7" destOrd="0" presId="urn:microsoft.com/office/officeart/2005/8/layout/cycle5"/>
    <dgm:cxn modelId="{0B6941BB-FFEA-4655-BB0F-01A68A126958}" type="presParOf" srcId="{3476D7C7-C0A2-43F7-8502-1AD3442E0F15}" destId="{E7CA57D4-CD76-444B-A08D-2E5FAB72BC96}" srcOrd="8" destOrd="0" presId="urn:microsoft.com/office/officeart/2005/8/layout/cycle5"/>
    <dgm:cxn modelId="{DA576D0C-3A5F-4F8C-9E0F-55BAB1B0D9B6}" type="presParOf" srcId="{3476D7C7-C0A2-43F7-8502-1AD3442E0F15}" destId="{FFE76315-9A85-4318-983F-479A62FC206C}" srcOrd="9" destOrd="0" presId="urn:microsoft.com/office/officeart/2005/8/layout/cycle5"/>
    <dgm:cxn modelId="{9568F66D-EEF2-4967-90AE-7122B4534CB1}" type="presParOf" srcId="{3476D7C7-C0A2-43F7-8502-1AD3442E0F15}" destId="{EC33F6E6-0C8F-4BB8-8465-A93961AF1839}" srcOrd="10" destOrd="0" presId="urn:microsoft.com/office/officeart/2005/8/layout/cycle5"/>
    <dgm:cxn modelId="{E505487F-1BD1-47BA-9731-85CAD73CA412}" type="presParOf" srcId="{3476D7C7-C0A2-43F7-8502-1AD3442E0F15}" destId="{55070D40-329C-48FC-93DF-8A855D0888EE}" srcOrd="11" destOrd="0" presId="urn:microsoft.com/office/officeart/2005/8/layout/cycle5"/>
    <dgm:cxn modelId="{004381EC-E554-4724-A412-1D9ABFDB0FC5}" type="presParOf" srcId="{3476D7C7-C0A2-43F7-8502-1AD3442E0F15}" destId="{BC074E9F-FD69-477B-AA16-BF381E9C6093}" srcOrd="12" destOrd="0" presId="urn:microsoft.com/office/officeart/2005/8/layout/cycle5"/>
    <dgm:cxn modelId="{9CC49283-EB37-4286-8882-24B698A154D0}" type="presParOf" srcId="{3476D7C7-C0A2-43F7-8502-1AD3442E0F15}" destId="{84399ED8-6B4F-4185-846A-E90DC8C19F5D}" srcOrd="13" destOrd="0" presId="urn:microsoft.com/office/officeart/2005/8/layout/cycle5"/>
    <dgm:cxn modelId="{E984E936-005D-4376-A62A-05A6F88552F9}" type="presParOf" srcId="{3476D7C7-C0A2-43F7-8502-1AD3442E0F15}" destId="{FF24423C-E888-4606-898A-7C680FA7F8F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58E9F-E1B5-4BCF-89C9-DAD2FB44CCC3}" type="datetimeFigureOut">
              <a:rPr lang="ru-RU" smtClean="0"/>
              <a:pPr/>
              <a:t>15.01.2025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4FB0B-20DA-4060-8B2E-442084E647AF}" type="slidenum">
              <a:rPr lang="ru-RU" smtClean="0"/>
              <a:pPr/>
              <a:t>‹#›</a:t>
            </a:fld>
            <a:endParaRPr lang="ru-RU"/>
          </a:p>
        </p:txBody>
      </p:sp>
    </p:spTree>
    <p:extLst>
      <p:ext uri="{BB962C8B-B14F-4D97-AF65-F5344CB8AC3E}">
        <p14:creationId xmlns:p14="http://schemas.microsoft.com/office/powerpoint/2010/main" val="47455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14FB0B-20DA-4060-8B2E-442084E647AF}" type="slidenum">
              <a:rPr lang="ru-RU" smtClean="0"/>
              <a:pPr/>
              <a:t>33</a:t>
            </a:fld>
            <a:endParaRPr lang="ru-RU"/>
          </a:p>
        </p:txBody>
      </p:sp>
    </p:spTree>
    <p:extLst>
      <p:ext uri="{BB962C8B-B14F-4D97-AF65-F5344CB8AC3E}">
        <p14:creationId xmlns:p14="http://schemas.microsoft.com/office/powerpoint/2010/main" val="35153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AB8C9DF-6C42-40D4-A8D2-F82D589F65EE}" type="datetimeFigureOut">
              <a:rPr lang="ru-RU" smtClean="0"/>
              <a:pPr/>
              <a:t>15.01.2025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A8AAC6-0EC0-42FB-978E-944D4D1878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5AB8C9DF-6C42-40D4-A8D2-F82D589F65EE}" type="datetimeFigureOut">
              <a:rPr lang="ru-RU" smtClean="0"/>
              <a:pPr/>
              <a:t>15.01.2025</a:t>
            </a:fld>
            <a:endParaRPr lang="ru-RU"/>
          </a:p>
        </p:txBody>
      </p:sp>
      <p:sp>
        <p:nvSpPr>
          <p:cNvPr id="27" name="Номер слайда 26"/>
          <p:cNvSpPr>
            <a:spLocks noGrp="1"/>
          </p:cNvSpPr>
          <p:nvPr>
            <p:ph type="sldNum" sz="quarter" idx="11"/>
          </p:nvPr>
        </p:nvSpPr>
        <p:spPr/>
        <p:txBody>
          <a:bodyPr rtlCol="0"/>
          <a:lstStyle/>
          <a:p>
            <a:fld id="{AFA8AAC6-0EC0-42FB-978E-944D4D1878DA}"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AB8C9DF-6C42-40D4-A8D2-F82D589F65EE}" type="datetimeFigureOut">
              <a:rPr lang="ru-RU" smtClean="0"/>
              <a:pPr/>
              <a:t>15.01.2025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FA8AAC6-0EC0-42FB-978E-944D4D1878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AB8C9DF-6C42-40D4-A8D2-F82D589F65EE}"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A8AAC6-0EC0-42FB-978E-944D4D1878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AB8C9DF-6C42-40D4-A8D2-F82D589F65EE}" type="datetimeFigureOut">
              <a:rPr lang="ru-RU" smtClean="0"/>
              <a:pPr/>
              <a:t>15.01.2025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A8AAC6-0EC0-42FB-978E-944D4D1878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kk.wikipedia.org/wiki/%D0%9B%D0%B8%D0%BC%D1%84%D0%B0_%D1%82%D2%AF%D0%B9%D1%96%D0%BD%D0%B4%D0%B5%D1%80%D1%9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5.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ru.wikipedia.org/wiki/%D0%9B%D0%B8%D0%BC%D1%84%D0%BE%D0%B3%D1%80%D0%B0%D0%BD%D1%83%D0%BB%D0%B5%D0%BC%D0%B0%D1%82%D0%BE%D0%B7" TargetMode="External"/><Relationship Id="rId2" Type="http://schemas.openxmlformats.org/officeDocument/2006/relationships/hyperlink" Target="http://de.wikipedia.org/wiki/Hodgkin-Lymph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548681"/>
            <a:ext cx="8458200" cy="3323232"/>
          </a:xfrm>
        </p:spPr>
        <p:txBody>
          <a:bodyPr>
            <a:normAutofit fontScale="90000"/>
          </a:bodyPr>
          <a:lstStyle/>
          <a:p>
            <a:pPr algn="ctr"/>
            <a:r>
              <a:rPr lang="kk-KZ" dirty="0"/>
              <a:t/>
            </a:r>
            <a:br>
              <a:rPr lang="kk-KZ" dirty="0"/>
            </a:br>
            <a:r>
              <a:rPr lang="kk-KZ" dirty="0"/>
              <a:t/>
            </a:r>
            <a:br>
              <a:rPr lang="kk-KZ" dirty="0"/>
            </a:br>
            <a:r>
              <a:rPr lang="kk-KZ"/>
              <a:t>ЛЕКЦИЯ </a:t>
            </a:r>
            <a:r>
              <a:rPr lang="kk-KZ" smtClean="0"/>
              <a:t>14 </a:t>
            </a:r>
            <a:r>
              <a:rPr lang="kk-KZ" dirty="0"/>
              <a:t/>
            </a:r>
            <a:br>
              <a:rPr lang="kk-KZ" dirty="0"/>
            </a:br>
            <a:r>
              <a:rPr lang="kk-KZ" dirty="0"/>
              <a:t>Патология жағдайдағы екінші реттік лимфомиелоидты мүшелер</a:t>
            </a:r>
            <a:br>
              <a:rPr lang="kk-KZ" dirty="0"/>
            </a:br>
            <a:endParaRPr lang="ru-RU" dirty="0"/>
          </a:p>
        </p:txBody>
      </p:sp>
      <p:sp>
        <p:nvSpPr>
          <p:cNvPr id="4" name="TextBox 3">
            <a:extLst>
              <a:ext uri="{FF2B5EF4-FFF2-40B4-BE49-F238E27FC236}">
                <a16:creationId xmlns:a16="http://schemas.microsoft.com/office/drawing/2014/main" xmlns="" id="{A875DB71-D49B-47A2-A16F-B3E7AA1BB77D}"/>
              </a:ext>
            </a:extLst>
          </p:cNvPr>
          <p:cNvSpPr txBox="1"/>
          <p:nvPr/>
        </p:nvSpPr>
        <p:spPr>
          <a:xfrm>
            <a:off x="1367644" y="5578988"/>
            <a:ext cx="6408712" cy="461665"/>
          </a:xfrm>
          <a:prstGeom prst="rect">
            <a:avLst/>
          </a:prstGeom>
          <a:noFill/>
        </p:spPr>
        <p:txBody>
          <a:bodyPr wrap="square" rtlCol="0">
            <a:spAutoFit/>
          </a:bodyPr>
          <a:lstStyle/>
          <a:p>
            <a:pPr algn="ctr"/>
            <a:r>
              <a:rPr lang="kk-KZ" sz="2400" dirty="0"/>
              <a:t>Дәріскер: б.ғ.к., доцент Атанбаева Г.К.</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67000" y="228600"/>
            <a:ext cx="4176143" cy="707886"/>
          </a:xfrm>
          <a:prstGeom prst="rect">
            <a:avLst/>
          </a:prstGeom>
        </p:spPr>
        <p:txBody>
          <a:bodyPr wrap="none">
            <a:spAutoFit/>
          </a:bodyPr>
          <a:lstStyle/>
          <a:p>
            <a:r>
              <a:rPr lang="ru-RU" sz="4000" b="1" i="1" dirty="0">
                <a:latin typeface="Times New Roman" pitchFamily="18" charset="0"/>
                <a:cs typeface="Times New Roman" pitchFamily="18" charset="0"/>
              </a:rPr>
              <a:t>Лимфа </a:t>
            </a:r>
            <a:r>
              <a:rPr lang="ru-RU" sz="4000" b="1" i="1" dirty="0" err="1">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6" name="Содержимое 2"/>
          <p:cNvSpPr txBox="1">
            <a:spLocks/>
          </p:cNvSpPr>
          <p:nvPr/>
        </p:nvSpPr>
        <p:spPr>
          <a:xfrm>
            <a:off x="0" y="945810"/>
            <a:ext cx="4857784" cy="591219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Түйіннің негізгі</a:t>
            </a:r>
            <a:r>
              <a:rPr kumimoji="0" lang="ru-RU"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қызметтері.</a:t>
            </a:r>
            <a:endParaRPr kumimoji="0" lang="ru-RU"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1.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Гемопоэтикалық,және иммунопоэтикалық.</a:t>
            </a:r>
            <a:endPar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2.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Қорғаныш-фильтрациялық.</a:t>
            </a:r>
            <a:endPar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3.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Алмасу</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4.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Резервуарлық.</a:t>
            </a:r>
            <a:endPar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Лимфа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түйіндерінде лимфоциттер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пайда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болады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сондықтан қантамырлар мүшесіне жатады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Олар</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кеуделік</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лимфа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жолы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немесе</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оң лимфа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жолы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арқылы қанға</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дәлірек венаға құйылады</a:t>
            </a:r>
            <a:r>
              <a:rPr kumimoji="0" 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C:\Users\Админ\Desktop\400px-Illu_lymph_node_structure_ru.png"/>
          <p:cNvPicPr>
            <a:picLocks noChangeAspect="1" noChangeArrowheads="1"/>
          </p:cNvPicPr>
          <p:nvPr/>
        </p:nvPicPr>
        <p:blipFill>
          <a:blip r:embed="rId2"/>
          <a:srcRect/>
          <a:stretch>
            <a:fillRect/>
          </a:stretch>
        </p:blipFill>
        <p:spPr bwMode="auto">
          <a:xfrm>
            <a:off x="4724400" y="1143000"/>
            <a:ext cx="4419600" cy="4214842"/>
          </a:xfrm>
          <a:prstGeom prst="rect">
            <a:avLst/>
          </a:prstGeom>
          <a:noFill/>
        </p:spPr>
      </p:pic>
    </p:spTree>
    <p:extLst>
      <p:ext uri="{BB962C8B-B14F-4D97-AF65-F5344CB8AC3E}">
        <p14:creationId xmlns:p14="http://schemas.microsoft.com/office/powerpoint/2010/main" val="334886238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752600"/>
            <a:ext cx="8610600" cy="1631216"/>
          </a:xfrm>
          <a:prstGeom prst="rect">
            <a:avLst/>
          </a:prstGeom>
        </p:spPr>
        <p:txBody>
          <a:bodyPr wrap="square">
            <a:spAutoFit/>
          </a:bodyPr>
          <a:lstStyle/>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Ірі</a:t>
            </a:r>
            <a:r>
              <a:rPr lang="ru-RU" sz="2000" dirty="0">
                <a:latin typeface="Times New Roman" pitchFamily="18" charset="0"/>
                <a:cs typeface="Times New Roman" pitchFamily="18" charset="0"/>
              </a:rPr>
              <a:t> лимфа </a:t>
            </a:r>
            <a:r>
              <a:rPr lang="ru-RU" sz="2000" dirty="0" err="1">
                <a:latin typeface="Times New Roman" pitchFamily="18" charset="0"/>
                <a:cs typeface="Times New Roman" pitchFamily="18" charset="0"/>
              </a:rPr>
              <a:t>тамырларын</a:t>
            </a:r>
            <a:r>
              <a:rPr lang="ru-RU" sz="2000" dirty="0">
                <a:latin typeface="Times New Roman" pitchFamily="18" charset="0"/>
                <a:cs typeface="Times New Roman" pitchFamily="18" charset="0"/>
              </a:rPr>
              <a:t> </a:t>
            </a:r>
            <a:r>
              <a:rPr lang="ru-RU" sz="2000" i="1" dirty="0">
                <a:latin typeface="Times New Roman" pitchFamily="18" charset="0"/>
                <a:cs typeface="Times New Roman" pitchFamily="18" charset="0"/>
              </a:rPr>
              <a:t>лимфа </a:t>
            </a:r>
            <a:r>
              <a:rPr lang="ru-RU" sz="2000" i="1" dirty="0" err="1">
                <a:latin typeface="Times New Roman" pitchFamily="18" charset="0"/>
                <a:cs typeface="Times New Roman" pitchFamily="18" charset="0"/>
              </a:rPr>
              <a:t>өзектері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Ең 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кеуде</a:t>
            </a:r>
            <a:r>
              <a:rPr lang="ru-RU" sz="2000" dirty="0">
                <a:latin typeface="Times New Roman" pitchFamily="18" charset="0"/>
                <a:cs typeface="Times New Roman" pitchFamily="18" charset="0"/>
              </a:rPr>
              <a:t> лимфа </a:t>
            </a:r>
            <a:r>
              <a:rPr lang="ru-RU" sz="2000" dirty="0" err="1">
                <a:latin typeface="Times New Roman" pitchFamily="18" charset="0"/>
                <a:cs typeface="Times New Roman" pitchFamily="18" charset="0"/>
              </a:rPr>
              <a:t>өзегі құрсақ қуысында орналасқан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Оған аяқтан, жамбас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құрсақ қуыстарынан </a:t>
            </a:r>
            <a:r>
              <a:rPr lang="ru-RU" sz="2000" dirty="0">
                <a:latin typeface="Times New Roman" pitchFamily="18" charset="0"/>
                <a:cs typeface="Times New Roman" pitchFamily="18" charset="0"/>
              </a:rPr>
              <a:t>лимфа </a:t>
            </a:r>
            <a:r>
              <a:rPr lang="ru-RU" sz="2000" dirty="0" err="1">
                <a:latin typeface="Times New Roman" pitchFamily="18" charset="0"/>
                <a:cs typeface="Times New Roman" pitchFamily="18" charset="0"/>
              </a:rPr>
              <a:t>сұйыктығы жиналады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Кеуде</a:t>
            </a:r>
            <a:r>
              <a:rPr lang="ru-RU" sz="2000" dirty="0">
                <a:latin typeface="Times New Roman" pitchFamily="18" charset="0"/>
                <a:cs typeface="Times New Roman" pitchFamily="18" charset="0"/>
              </a:rPr>
              <a:t> лимфа </a:t>
            </a:r>
            <a:r>
              <a:rPr lang="ru-RU" sz="2000" dirty="0" err="1">
                <a:latin typeface="Times New Roman" pitchFamily="18" charset="0"/>
                <a:cs typeface="Times New Roman" pitchFamily="18" charset="0"/>
              </a:rPr>
              <a:t>өзегі мойын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тұсында орналасқан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жақтағы қолтықасты </a:t>
            </a:r>
            <a:r>
              <a:rPr lang="ru-RU" sz="2000" dirty="0">
                <a:latin typeface="Times New Roman" pitchFamily="18" charset="0"/>
                <a:cs typeface="Times New Roman" pitchFamily="18" charset="0"/>
              </a:rPr>
              <a:t>вена </a:t>
            </a:r>
            <a:r>
              <a:rPr lang="ru-RU" sz="2000" dirty="0" err="1">
                <a:latin typeface="Times New Roman" pitchFamily="18" charset="0"/>
                <a:cs typeface="Times New Roman" pitchFamily="18" charset="0"/>
              </a:rPr>
              <a:t>тамырларына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қосылады</a:t>
            </a:r>
            <a:r>
              <a:rPr lang="ru-RU" sz="2000" dirty="0">
                <a:latin typeface="Times New Roman" pitchFamily="18" charset="0"/>
                <a:cs typeface="Times New Roman" pitchFamily="18" charset="0"/>
              </a:rPr>
              <a:t>.</a:t>
            </a:r>
          </a:p>
        </p:txBody>
      </p:sp>
      <p:sp>
        <p:nvSpPr>
          <p:cNvPr id="5" name="Прямоугольник 4"/>
          <p:cNvSpPr/>
          <p:nvPr/>
        </p:nvSpPr>
        <p:spPr>
          <a:xfrm>
            <a:off x="2133600" y="838200"/>
            <a:ext cx="3882153" cy="707886"/>
          </a:xfrm>
          <a:prstGeom prst="rect">
            <a:avLst/>
          </a:prstGeom>
        </p:spPr>
        <p:txBody>
          <a:bodyPr wrap="none">
            <a:spAutoFit/>
          </a:bodyPr>
          <a:lstStyle/>
          <a:p>
            <a:r>
              <a:rPr lang="ru-RU" sz="4000" b="1" i="1" dirty="0">
                <a:latin typeface="Times New Roman" pitchFamily="18" charset="0"/>
                <a:cs typeface="Times New Roman" pitchFamily="18" charset="0"/>
              </a:rPr>
              <a:t>Лимфа </a:t>
            </a:r>
            <a:r>
              <a:rPr lang="ru-RU" sz="4000" b="1" i="1" dirty="0" err="1">
                <a:latin typeface="Times New Roman" pitchFamily="18" charset="0"/>
                <a:cs typeface="Times New Roman" pitchFamily="18" charset="0"/>
              </a:rPr>
              <a:t>өзектері</a:t>
            </a:r>
            <a:endParaRPr lang="ru-RU" sz="4000" b="1" i="1" dirty="0"/>
          </a:p>
        </p:txBody>
      </p:sp>
      <p:pic>
        <p:nvPicPr>
          <p:cNvPr id="18434" name="Picture 2" descr="ÐÐ¾ÑÐ¾Ð¶ÐµÐµ Ð¸Ð·Ð¾Ð±ÑÐ°Ð¶ÐµÐ½Ð¸Ðµ"/>
          <p:cNvPicPr>
            <a:picLocks noChangeAspect="1" noChangeArrowheads="1"/>
          </p:cNvPicPr>
          <p:nvPr/>
        </p:nvPicPr>
        <p:blipFill>
          <a:blip r:embed="rId2" cstate="print"/>
          <a:srcRect/>
          <a:stretch>
            <a:fillRect/>
          </a:stretch>
        </p:blipFill>
        <p:spPr bwMode="auto">
          <a:xfrm>
            <a:off x="1835696" y="3162300"/>
            <a:ext cx="5715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186903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Desktop\ana_013700_steckbrief.png"/>
          <p:cNvPicPr>
            <a:picLocks noChangeAspect="1" noChangeArrowheads="1"/>
          </p:cNvPicPr>
          <p:nvPr/>
        </p:nvPicPr>
        <p:blipFill>
          <a:blip r:embed="rId2"/>
          <a:srcRect/>
          <a:stretch>
            <a:fillRect/>
          </a:stretch>
        </p:blipFill>
        <p:spPr bwMode="auto">
          <a:xfrm>
            <a:off x="1752600" y="0"/>
            <a:ext cx="5486400" cy="6858000"/>
          </a:xfrm>
          <a:prstGeom prst="rect">
            <a:avLst/>
          </a:prstGeom>
          <a:noFill/>
        </p:spPr>
      </p:pic>
    </p:spTree>
    <p:extLst>
      <p:ext uri="{BB962C8B-B14F-4D97-AF65-F5344CB8AC3E}">
        <p14:creationId xmlns:p14="http://schemas.microsoft.com/office/powerpoint/2010/main" val="368264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Админ\Desktop\slide-9.jpg"/>
          <p:cNvPicPr>
            <a:picLocks noChangeAspect="1" noChangeArrowheads="1"/>
          </p:cNvPicPr>
          <p:nvPr/>
        </p:nvPicPr>
        <p:blipFill>
          <a:blip r:embed="rId2"/>
          <a:srcRect/>
          <a:stretch>
            <a:fillRect/>
          </a:stretch>
        </p:blipFill>
        <p:spPr bwMode="auto">
          <a:xfrm>
            <a:off x="990600" y="0"/>
            <a:ext cx="6934200" cy="6858000"/>
          </a:xfrm>
          <a:prstGeom prst="rect">
            <a:avLst/>
          </a:prstGeom>
          <a:noFill/>
        </p:spPr>
      </p:pic>
    </p:spTree>
    <p:extLst>
      <p:ext uri="{BB962C8B-B14F-4D97-AF65-F5344CB8AC3E}">
        <p14:creationId xmlns:p14="http://schemas.microsoft.com/office/powerpoint/2010/main" val="36895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Админ\Desktop\Inkeda-01_LI.jpg"/>
          <p:cNvPicPr>
            <a:picLocks noChangeAspect="1" noChangeArrowheads="1"/>
          </p:cNvPicPr>
          <p:nvPr/>
        </p:nvPicPr>
        <p:blipFill>
          <a:blip r:embed="rId2"/>
          <a:srcRect/>
          <a:stretch>
            <a:fillRect/>
          </a:stretch>
        </p:blipFill>
        <p:spPr bwMode="auto">
          <a:xfrm>
            <a:off x="0" y="-1"/>
            <a:ext cx="5791200" cy="5234351"/>
          </a:xfrm>
          <a:prstGeom prst="rect">
            <a:avLst/>
          </a:prstGeom>
          <a:noFill/>
        </p:spPr>
      </p:pic>
      <p:pic>
        <p:nvPicPr>
          <p:cNvPr id="3074" name="Picture 2" descr="C:\Users\Админ\Desktop\slide-8.jpg"/>
          <p:cNvPicPr>
            <a:picLocks noChangeAspect="1" noChangeArrowheads="1"/>
          </p:cNvPicPr>
          <p:nvPr/>
        </p:nvPicPr>
        <p:blipFill>
          <a:blip r:embed="rId3"/>
          <a:srcRect/>
          <a:stretch>
            <a:fillRect/>
          </a:stretch>
        </p:blipFill>
        <p:spPr bwMode="auto">
          <a:xfrm>
            <a:off x="3200400" y="2728152"/>
            <a:ext cx="5943600" cy="4129847"/>
          </a:xfrm>
          <a:prstGeom prst="rect">
            <a:avLst/>
          </a:prstGeom>
          <a:noFill/>
        </p:spPr>
      </p:pic>
    </p:spTree>
    <p:extLst>
      <p:ext uri="{BB962C8B-B14F-4D97-AF65-F5344CB8AC3E}">
        <p14:creationId xmlns:p14="http://schemas.microsoft.com/office/powerpoint/2010/main" val="246441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дмин\Desktop\Inked440_LI.jpg"/>
          <p:cNvPicPr>
            <a:picLocks noChangeAspect="1" noChangeArrowheads="1"/>
          </p:cNvPicPr>
          <p:nvPr/>
        </p:nvPicPr>
        <p:blipFill>
          <a:blip r:embed="rId2"/>
          <a:srcRect/>
          <a:stretch>
            <a:fillRect/>
          </a:stretch>
        </p:blipFill>
        <p:spPr bwMode="auto">
          <a:xfrm>
            <a:off x="0" y="0"/>
            <a:ext cx="6477000" cy="4876800"/>
          </a:xfrm>
          <a:prstGeom prst="rect">
            <a:avLst/>
          </a:prstGeom>
          <a:noFill/>
        </p:spPr>
      </p:pic>
      <p:pic>
        <p:nvPicPr>
          <p:cNvPr id="4098" name="Picture 2" descr="C:\Users\Админ\Desktop\лимфоузлы-на-ноге-2.jpg"/>
          <p:cNvPicPr>
            <a:picLocks noChangeAspect="1" noChangeArrowheads="1"/>
          </p:cNvPicPr>
          <p:nvPr/>
        </p:nvPicPr>
        <p:blipFill>
          <a:blip r:embed="rId3"/>
          <a:srcRect/>
          <a:stretch>
            <a:fillRect/>
          </a:stretch>
        </p:blipFill>
        <p:spPr bwMode="auto">
          <a:xfrm>
            <a:off x="3283309" y="2362200"/>
            <a:ext cx="5860691" cy="4495800"/>
          </a:xfrm>
          <a:prstGeom prst="rect">
            <a:avLst/>
          </a:prstGeom>
          <a:noFill/>
        </p:spPr>
      </p:pic>
    </p:spTree>
    <p:extLst>
      <p:ext uri="{BB962C8B-B14F-4D97-AF65-F5344CB8AC3E}">
        <p14:creationId xmlns:p14="http://schemas.microsoft.com/office/powerpoint/2010/main" val="320901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Desktop\Inkedimages_LI.jpg"/>
          <p:cNvPicPr>
            <a:picLocks noChangeAspect="1" noChangeArrowheads="1"/>
          </p:cNvPicPr>
          <p:nvPr/>
        </p:nvPicPr>
        <p:blipFill>
          <a:blip r:embed="rId2"/>
          <a:srcRect/>
          <a:stretch>
            <a:fillRect/>
          </a:stretch>
        </p:blipFill>
        <p:spPr bwMode="auto">
          <a:xfrm>
            <a:off x="0" y="0"/>
            <a:ext cx="5181600" cy="3720123"/>
          </a:xfrm>
          <a:prstGeom prst="rect">
            <a:avLst/>
          </a:prstGeom>
          <a:noFill/>
        </p:spPr>
      </p:pic>
      <p:pic>
        <p:nvPicPr>
          <p:cNvPr id="5123" name="Picture 3" descr="C:\Users\Админ\Desktop\435.jpg"/>
          <p:cNvPicPr>
            <a:picLocks noChangeAspect="1" noChangeArrowheads="1"/>
          </p:cNvPicPr>
          <p:nvPr/>
        </p:nvPicPr>
        <p:blipFill>
          <a:blip r:embed="rId3"/>
          <a:srcRect/>
          <a:stretch>
            <a:fillRect/>
          </a:stretch>
        </p:blipFill>
        <p:spPr bwMode="auto">
          <a:xfrm>
            <a:off x="3048000" y="2667000"/>
            <a:ext cx="6096001" cy="4191000"/>
          </a:xfrm>
          <a:prstGeom prst="rect">
            <a:avLst/>
          </a:prstGeom>
          <a:noFill/>
        </p:spPr>
      </p:pic>
    </p:spTree>
    <p:extLst>
      <p:ext uri="{BB962C8B-B14F-4D97-AF65-F5344CB8AC3E}">
        <p14:creationId xmlns:p14="http://schemas.microsoft.com/office/powerpoint/2010/main" val="411954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66800"/>
          </a:xfrm>
        </p:spPr>
        <p:txBody>
          <a:bodyPr/>
          <a:lstStyle/>
          <a:p>
            <a:pPr algn="ctr"/>
            <a:r>
              <a:rPr lang="ru-RU" b="1" dirty="0"/>
              <a:t>Лимфа </a:t>
            </a:r>
            <a:r>
              <a:rPr lang="ru-RU" b="1" dirty="0" err="1"/>
              <a:t>түйіндері</a:t>
            </a:r>
            <a:endParaRPr lang="ru-RU" dirty="0"/>
          </a:p>
        </p:txBody>
      </p:sp>
      <p:sp>
        <p:nvSpPr>
          <p:cNvPr id="3" name="Содержимое 2"/>
          <p:cNvSpPr>
            <a:spLocks noGrp="1"/>
          </p:cNvSpPr>
          <p:nvPr>
            <p:ph idx="1"/>
          </p:nvPr>
        </p:nvSpPr>
        <p:spPr>
          <a:xfrm>
            <a:off x="395536" y="1196752"/>
            <a:ext cx="8424936" cy="2664296"/>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түйіндері</a:t>
            </a:r>
            <a:r>
              <a:rPr lang="ru-RU" dirty="0">
                <a:latin typeface="Times New Roman" pitchFamily="18" charset="0"/>
                <a:cs typeface="Times New Roman" pitchFamily="18" charset="0"/>
              </a:rPr>
              <a:t> (лимфатические узлы); (</a:t>
            </a:r>
            <a:r>
              <a:rPr lang="en-US" dirty="0" err="1">
                <a:latin typeface="Times New Roman" pitchFamily="18" charset="0"/>
                <a:cs typeface="Times New Roman" pitchFamily="18" charset="0"/>
              </a:rPr>
              <a:t>nodi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lymphatici</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лат. </a:t>
            </a:r>
            <a:r>
              <a:rPr lang="en-US" i="1" dirty="0" err="1">
                <a:latin typeface="Times New Roman" pitchFamily="18" charset="0"/>
                <a:cs typeface="Times New Roman" pitchFamily="18" charset="0"/>
              </a:rPr>
              <a:t>nodi</a:t>
            </a:r>
            <a:r>
              <a:rPr lang="en-US" dirty="0">
                <a:latin typeface="Times New Roman" pitchFamily="18" charset="0"/>
                <a:cs typeface="Times New Roman" pitchFamily="18" charset="0"/>
              </a:rPr>
              <a:t> - </a:t>
            </a:r>
            <a:r>
              <a:rPr lang="ru-RU" dirty="0" err="1">
                <a:latin typeface="Times New Roman" pitchFamily="18" charset="0"/>
                <a:cs typeface="Times New Roman" pitchFamily="18" charset="0"/>
              </a:rPr>
              <a:t>түйін,</a:t>
            </a:r>
            <a:r>
              <a:rPr lang="ru-RU" dirty="0">
                <a:latin typeface="Times New Roman" pitchFamily="18" charset="0"/>
                <a:cs typeface="Times New Roman" pitchFamily="18" charset="0"/>
              </a:rPr>
              <a:t> </a:t>
            </a:r>
            <a:r>
              <a:rPr lang="en-US" dirty="0" err="1">
                <a:latin typeface="Times New Roman" pitchFamily="18" charset="0"/>
                <a:cs typeface="Times New Roman" pitchFamily="18" charset="0"/>
              </a:rPr>
              <a:t>lympha</a:t>
            </a:r>
            <a:r>
              <a:rPr lang="en-US" dirty="0">
                <a:latin typeface="Times New Roman" pitchFamily="18" charset="0"/>
                <a:cs typeface="Times New Roman" pitchFamily="18" charset="0"/>
              </a:rPr>
              <a:t> - </a:t>
            </a:r>
            <a:r>
              <a:rPr lang="ru-RU" dirty="0">
                <a:latin typeface="Times New Roman" pitchFamily="18" charset="0"/>
                <a:cs typeface="Times New Roman" pitchFamily="18" charset="0"/>
              </a:rPr>
              <a:t>таза су, </a:t>
            </a:r>
            <a:r>
              <a:rPr lang="ru-RU" dirty="0" err="1">
                <a:latin typeface="Times New Roman" pitchFamily="18" charset="0"/>
                <a:cs typeface="Times New Roman" pitchFamily="18" charset="0"/>
              </a:rPr>
              <a:t>ылғал</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пішіні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дөңгелек 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сопақша келген</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тамырларының бойында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лимфоциттердің түзілу процесі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лимфоцитопоэз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жүретін шеткі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қантұзу мүшесі</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сыртынан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дәнекер ұлпалық қапшықпен қапталған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коллаген </a:t>
            </a:r>
            <a:r>
              <a:rPr lang="ru-RU" dirty="0" err="1">
                <a:latin typeface="Times New Roman" pitchFamily="18" charset="0"/>
                <a:cs typeface="Times New Roman" pitchFamily="18" charset="0"/>
              </a:rPr>
              <a:t>талшықтарынан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аздаған </a:t>
            </a:r>
            <a:r>
              <a:rPr lang="ru-RU" dirty="0">
                <a:latin typeface="Times New Roman" pitchFamily="18" charset="0"/>
                <a:cs typeface="Times New Roman" pitchFamily="18" charset="0"/>
              </a:rPr>
              <a:t>эластин </a:t>
            </a:r>
            <a:r>
              <a:rPr lang="ru-RU" dirty="0" err="1">
                <a:latin typeface="Times New Roman" pitchFamily="18" charset="0"/>
                <a:cs typeface="Times New Roman" pitchFamily="18" charset="0"/>
              </a:rPr>
              <a:t>талшықтарынан және миоциттерден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Дәнекерүлпалық қапшықтан </a:t>
            </a:r>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түйіндері ішіне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енетін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дәнекерүлпалық перделікгер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бір-бірімен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торлана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жалғасып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лимфа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түйіндерінің негізін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стромасын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құрайды</a:t>
            </a:r>
            <a:r>
              <a:rPr lang="ru-RU" dirty="0">
                <a:latin typeface="Times New Roman" pitchFamily="18" charset="0"/>
                <a:cs typeface="Times New Roman" pitchFamily="18" charset="0"/>
              </a:rPr>
              <a:t>. </a:t>
            </a:r>
          </a:p>
        </p:txBody>
      </p:sp>
      <p:pic>
        <p:nvPicPr>
          <p:cNvPr id="18434" name="Picture 2" descr="https://upload.wikimedia.org/wikipedia/commons/thumb/c/cb/Illu_lymph_node_structure_ru.png/400px-Illu_lymph_node_structure_ru.png"/>
          <p:cNvPicPr>
            <a:picLocks noChangeAspect="1" noChangeArrowheads="1"/>
          </p:cNvPicPr>
          <p:nvPr/>
        </p:nvPicPr>
        <p:blipFill>
          <a:blip r:embed="rId2" cstate="print"/>
          <a:srcRect/>
          <a:stretch>
            <a:fillRect/>
          </a:stretch>
        </p:blipFill>
        <p:spPr bwMode="auto">
          <a:xfrm>
            <a:off x="1475656" y="3789040"/>
            <a:ext cx="5904656" cy="30689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332656"/>
            <a:ext cx="4427984" cy="6525344"/>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endParaRPr lang="ru-RU" sz="2900" dirty="0">
              <a:latin typeface="Times New Roman" pitchFamily="18" charset="0"/>
              <a:cs typeface="Times New Roman" pitchFamily="18" charset="0"/>
            </a:endParaRPr>
          </a:p>
          <a:p>
            <a:r>
              <a:rPr lang="ru-RU" sz="2900" dirty="0" err="1">
                <a:latin typeface="Times New Roman" pitchFamily="18" charset="0"/>
                <a:cs typeface="Times New Roman" pitchFamily="18" charset="0"/>
              </a:rPr>
              <a:t>Аралықтарында </a:t>
            </a:r>
            <a:r>
              <a:rPr lang="ru-RU" sz="2900" dirty="0">
                <a:latin typeface="Times New Roman" pitchFamily="18" charset="0"/>
                <a:cs typeface="Times New Roman" pitchFamily="18" charset="0"/>
              </a:rPr>
              <a:t>лимфа </a:t>
            </a:r>
            <a:r>
              <a:rPr lang="ru-RU" sz="2900" dirty="0" err="1">
                <a:latin typeface="Times New Roman" pitchFamily="18" charset="0"/>
                <a:cs typeface="Times New Roman" pitchFamily="18" charset="0"/>
              </a:rPr>
              <a:t>түйінінің негізгі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қызметтерін атқаратын оның паренхимасы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орналасады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Паренхиманың негізін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ретикулалы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ұлпа құрайды.</a:t>
            </a:r>
            <a:r>
              <a:rPr lang="ru-RU" sz="2900" dirty="0">
                <a:latin typeface="Times New Roman" pitchFamily="18" charset="0"/>
                <a:cs typeface="Times New Roman" pitchFamily="18" charset="0"/>
              </a:rPr>
              <a:t> Лимфа </a:t>
            </a:r>
            <a:r>
              <a:rPr lang="ru-RU" sz="2900" dirty="0" err="1">
                <a:latin typeface="Times New Roman" pitchFamily="18" charset="0"/>
                <a:cs typeface="Times New Roman" pitchFamily="18" charset="0"/>
              </a:rPr>
              <a:t>түйіндері сыртқы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қыртысты заттан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ішкі</a:t>
            </a:r>
            <a:r>
              <a:rPr lang="ru-RU" sz="2900" dirty="0">
                <a:latin typeface="Times New Roman" pitchFamily="18" charset="0"/>
                <a:cs typeface="Times New Roman" pitchFamily="18" charset="0"/>
              </a:rPr>
              <a:t> — </a:t>
            </a:r>
            <a:r>
              <a:rPr lang="ru-RU" sz="2900" dirty="0" err="1">
                <a:latin typeface="Times New Roman" pitchFamily="18" charset="0"/>
                <a:cs typeface="Times New Roman" pitchFamily="18" charset="0"/>
              </a:rPr>
              <a:t>бозғылт заттан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және </a:t>
            </a:r>
            <a:r>
              <a:rPr lang="ru-RU" sz="2900" dirty="0">
                <a:latin typeface="Times New Roman" pitchFamily="18" charset="0"/>
                <a:cs typeface="Times New Roman" pitchFamily="18" charset="0"/>
              </a:rPr>
              <a:t>осы </a:t>
            </a:r>
            <a:r>
              <a:rPr lang="ru-RU" sz="2900" dirty="0" err="1">
                <a:latin typeface="Times New Roman" pitchFamily="18" charset="0"/>
                <a:cs typeface="Times New Roman" pitchFamily="18" charset="0"/>
              </a:rPr>
              <a:t>заттардың аралығындағы </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қыртысмаңы </a:t>
            </a:r>
            <a:r>
              <a:rPr lang="ru-RU" sz="2900" dirty="0">
                <a:latin typeface="Times New Roman" pitchFamily="18" charset="0"/>
                <a:cs typeface="Times New Roman" pitchFamily="18" charset="0"/>
              </a:rPr>
              <a:t>(</a:t>
            </a:r>
            <a:r>
              <a:rPr lang="ru-RU" sz="2900" dirty="0" err="1">
                <a:latin typeface="Times New Roman" pitchFamily="18" charset="0"/>
                <a:cs typeface="Times New Roman" pitchFamily="18" charset="0"/>
              </a:rPr>
              <a:t>паракортикальды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аймақтан тұрады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Қыртысты затты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лимфобласттардан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макрофагтардан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дендритті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жасушалардан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және лимфоциттерден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түзілген </a:t>
            </a:r>
            <a:r>
              <a:rPr lang="ru-RU" sz="2900" dirty="0">
                <a:latin typeface="Times New Roman" pitchFamily="18" charset="0"/>
                <a:cs typeface="Times New Roman" pitchFamily="18" charset="0"/>
              </a:rPr>
              <a:t>лимфа </a:t>
            </a:r>
            <a:r>
              <a:rPr lang="ru-RU" sz="2900" dirty="0" err="1">
                <a:latin typeface="Times New Roman" pitchFamily="18" charset="0"/>
                <a:cs typeface="Times New Roman" pitchFamily="18" charset="0"/>
              </a:rPr>
              <a:t>түйіншелері және қапшық </a:t>
            </a:r>
            <a:r>
              <a:rPr lang="ru-RU" sz="2900" dirty="0">
                <a:latin typeface="Times New Roman" pitchFamily="18" charset="0"/>
                <a:cs typeface="Times New Roman" pitchFamily="18" charset="0"/>
              </a:rPr>
              <a:t>пен </a:t>
            </a:r>
            <a:r>
              <a:rPr lang="ru-RU" sz="2900" dirty="0" err="1">
                <a:latin typeface="Times New Roman" pitchFamily="18" charset="0"/>
                <a:cs typeface="Times New Roman" pitchFamily="18" charset="0"/>
              </a:rPr>
              <a:t>түйіншелер аралығындағы шеткі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қойнау құрайды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Бозғылт затты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перделікгер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орталық қойнаулар, лимфоидты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ұлпадан құралған жүмсақ баулар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түзеді.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Қыртысмаңы аймағын перделікгер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аралық қойнаулар </a:t>
            </a:r>
            <a:r>
              <a:rPr lang="ru-RU" sz="2900" dirty="0">
                <a:latin typeface="Times New Roman" pitchFamily="18" charset="0"/>
                <a:cs typeface="Times New Roman" pitchFamily="18" charset="0"/>
              </a:rPr>
              <a:t>мен </a:t>
            </a:r>
            <a:r>
              <a:rPr lang="ru-RU" sz="2900" dirty="0" err="1">
                <a:latin typeface="Times New Roman" pitchFamily="18" charset="0"/>
                <a:cs typeface="Times New Roman" pitchFamily="18" charset="0"/>
              </a:rPr>
              <a:t>төменгі </a:t>
            </a:r>
            <a:r>
              <a:rPr lang="ru-RU" sz="2900" dirty="0">
                <a:latin typeface="Times New Roman" pitchFamily="18" charset="0"/>
                <a:cs typeface="Times New Roman" pitchFamily="18" charset="0"/>
              </a:rPr>
              <a:t>лимфа </a:t>
            </a:r>
            <a:r>
              <a:rPr lang="ru-RU" sz="2900" dirty="0" err="1">
                <a:latin typeface="Times New Roman" pitchFamily="18" charset="0"/>
                <a:cs typeface="Times New Roman" pitchFamily="18" charset="0"/>
              </a:rPr>
              <a:t>түйіншелері және жұмсақ баулар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құрайды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Шеткі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аралық және орталық қойнаулармен ретикулалы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ұлпа арқылы </a:t>
            </a:r>
            <a:r>
              <a:rPr lang="ru-RU" sz="2900" dirty="0">
                <a:latin typeface="Times New Roman" pitchFamily="18" charset="0"/>
                <a:cs typeface="Times New Roman" pitchFamily="18" charset="0"/>
              </a:rPr>
              <a:t>лимфа </a:t>
            </a:r>
            <a:r>
              <a:rPr lang="ru-RU" sz="2900" dirty="0" err="1">
                <a:latin typeface="Times New Roman" pitchFamily="18" charset="0"/>
                <a:cs typeface="Times New Roman" pitchFamily="18" charset="0"/>
              </a:rPr>
              <a:t>сүзіле ағып</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механикалық және биологиялық тазартулардан</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өтеді</a:t>
            </a:r>
            <a:r>
              <a:rPr lang="ru-RU" sz="2900" dirty="0">
                <a:latin typeface="Times New Roman" pitchFamily="18" charset="0"/>
                <a:cs typeface="Times New Roman" pitchFamily="18" charset="0"/>
              </a:rPr>
              <a:t>. Лимфа </a:t>
            </a:r>
            <a:r>
              <a:rPr lang="ru-RU" sz="2900" dirty="0" err="1">
                <a:latin typeface="Times New Roman" pitchFamily="18" charset="0"/>
                <a:cs typeface="Times New Roman" pitchFamily="18" charset="0"/>
              </a:rPr>
              <a:t>түйіндерінде </a:t>
            </a:r>
            <a:r>
              <a:rPr lang="ru-RU" sz="2900" dirty="0">
                <a:latin typeface="Times New Roman" pitchFamily="18" charset="0"/>
                <a:cs typeface="Times New Roman" pitchFamily="18" charset="0"/>
              </a:rPr>
              <a:t>фагоцитоз </a:t>
            </a:r>
            <a:r>
              <a:rPr lang="ru-RU" sz="2900" dirty="0" err="1">
                <a:latin typeface="Times New Roman" pitchFamily="18" charset="0"/>
                <a:cs typeface="Times New Roman" pitchFamily="18" charset="0"/>
              </a:rPr>
              <a:t>арқылы бөгде заттар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жойылады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Т-және </a:t>
            </a:r>
            <a:r>
              <a:rPr lang="ru-RU" sz="2900" dirty="0">
                <a:latin typeface="Times New Roman" pitchFamily="18" charset="0"/>
                <a:cs typeface="Times New Roman" pitchFamily="18" charset="0"/>
              </a:rPr>
              <a:t>В- </a:t>
            </a:r>
            <a:r>
              <a:rPr lang="ru-RU" sz="2900" dirty="0" err="1">
                <a:latin typeface="Times New Roman" pitchFamily="18" charset="0"/>
                <a:cs typeface="Times New Roman" pitchFamily="18" charset="0"/>
              </a:rPr>
              <a:t>лифоциттер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иммунды</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денелер</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түзіледі.</a:t>
            </a:r>
            <a:r>
              <a:rPr lang="ru-RU" sz="2900" dirty="0">
                <a:latin typeface="Times New Roman" pitchFamily="18" charset="0"/>
                <a:cs typeface="Times New Roman" pitchFamily="18" charset="0"/>
              </a:rPr>
              <a:t> Лимфа </a:t>
            </a:r>
            <a:r>
              <a:rPr lang="ru-RU" sz="2900" dirty="0" err="1">
                <a:latin typeface="Times New Roman" pitchFamily="18" charset="0"/>
                <a:cs typeface="Times New Roman" pitchFamily="18" charset="0"/>
              </a:rPr>
              <a:t>түйіндері организмдегі</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қорғаныс және қантұзу қызметтерін атқарады</a:t>
            </a:r>
            <a:r>
              <a:rPr lang="ru-RU" sz="2900" dirty="0">
                <a:latin typeface="Times New Roman" pitchFamily="18" charset="0"/>
                <a:cs typeface="Times New Roman" pitchFamily="18" charset="0"/>
              </a:rPr>
              <a:t>.</a:t>
            </a:r>
            <a:r>
              <a:rPr lang="ru-RU" sz="2900" baseline="30000" dirty="0">
                <a:latin typeface="Times New Roman" pitchFamily="18" charset="0"/>
                <a:cs typeface="Times New Roman" pitchFamily="18" charset="0"/>
                <a:hlinkClick r:id="rId2"/>
              </a:rPr>
              <a:t>[1]</a:t>
            </a:r>
            <a:endParaRPr lang="ru-RU" sz="2900" dirty="0">
              <a:latin typeface="Times New Roman" pitchFamily="18" charset="0"/>
              <a:cs typeface="Times New Roman" pitchFamily="18" charset="0"/>
            </a:endParaRPr>
          </a:p>
          <a:p>
            <a:endParaRPr lang="ru-RU" dirty="0"/>
          </a:p>
        </p:txBody>
      </p:sp>
      <p:pic>
        <p:nvPicPr>
          <p:cNvPr id="17410" name="Picture 2" descr="http://www.tryphonov.ru/tryphonov2/pic2/lymsys5.jpg"/>
          <p:cNvPicPr>
            <a:picLocks noChangeAspect="1" noChangeArrowheads="1"/>
          </p:cNvPicPr>
          <p:nvPr/>
        </p:nvPicPr>
        <p:blipFill>
          <a:blip r:embed="rId3" cstate="print"/>
          <a:srcRect/>
          <a:stretch>
            <a:fillRect/>
          </a:stretch>
        </p:blipFill>
        <p:spPr bwMode="auto">
          <a:xfrm>
            <a:off x="0" y="360014"/>
            <a:ext cx="4788024" cy="64979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ryphonov.ru/tryphonov2/pic2/lymsys8.jpg"/>
          <p:cNvPicPr>
            <a:picLocks noChangeAspect="1" noChangeArrowheads="1"/>
          </p:cNvPicPr>
          <p:nvPr/>
        </p:nvPicPr>
        <p:blipFill>
          <a:blip r:embed="rId2" cstate="print"/>
          <a:srcRect/>
          <a:stretch>
            <a:fillRect/>
          </a:stretch>
        </p:blipFill>
        <p:spPr bwMode="auto">
          <a:xfrm>
            <a:off x="0" y="260648"/>
            <a:ext cx="4860032" cy="6597352"/>
          </a:xfrm>
          <a:prstGeom prst="rect">
            <a:avLst/>
          </a:prstGeom>
          <a:ln>
            <a:noFill/>
          </a:ln>
          <a:effectLst>
            <a:outerShdw blurRad="292100" dist="139700" dir="2700000" algn="tl" rotWithShape="0">
              <a:srgbClr val="333333">
                <a:alpha val="65000"/>
              </a:srgbClr>
            </a:outerShdw>
          </a:effectLst>
        </p:spPr>
      </p:pic>
      <p:pic>
        <p:nvPicPr>
          <p:cNvPr id="16388" name="Picture 4" descr="http://www.tryphonov.ru/tryphonov2/pic2/lymsys7.jpg"/>
          <p:cNvPicPr>
            <a:picLocks noChangeAspect="1" noChangeArrowheads="1"/>
          </p:cNvPicPr>
          <p:nvPr/>
        </p:nvPicPr>
        <p:blipFill>
          <a:blip r:embed="rId3" cstate="print"/>
          <a:srcRect/>
          <a:stretch>
            <a:fillRect/>
          </a:stretch>
        </p:blipFill>
        <p:spPr bwMode="auto">
          <a:xfrm>
            <a:off x="5076056" y="278059"/>
            <a:ext cx="3816424" cy="65799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3400" y="609600"/>
            <a:ext cx="7851648" cy="914400"/>
          </a:xfrm>
        </p:spPr>
        <p:txBody>
          <a:bodyPr>
            <a:normAutofit fontScale="90000"/>
          </a:bodyPr>
          <a:lstStyle/>
          <a:p>
            <a:pPr algn="ctr"/>
            <a:r>
              <a:rPr lang="kk-KZ" sz="6000" i="1" dirty="0">
                <a:latin typeface="Times New Roman" pitchFamily="18" charset="0"/>
                <a:cs typeface="Times New Roman" pitchFamily="18" charset="0"/>
              </a:rPr>
              <a:t>Жоспар:</a:t>
            </a:r>
            <a:endParaRPr lang="ru-RU" sz="6000" i="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07504" y="1800240"/>
            <a:ext cx="5943600" cy="2923736"/>
          </a:xfrm>
          <a:solidFill>
            <a:schemeClr val="bg1"/>
          </a:solidFill>
        </p:spPr>
        <p:txBody>
          <a:bodyPr>
            <a:noAutofit/>
          </a:bodyPr>
          <a:lstStyle/>
          <a:p>
            <a:pPr algn="just"/>
            <a:r>
              <a:rPr lang="en-US" sz="2000" b="1" dirty="0">
                <a:latin typeface="Times New Roman" pitchFamily="18" charset="0"/>
                <a:cs typeface="Times New Roman" pitchFamily="18" charset="0"/>
              </a:rPr>
              <a:t>I. </a:t>
            </a:r>
            <a:r>
              <a:rPr lang="kk-KZ" sz="2000" b="1" dirty="0">
                <a:solidFill>
                  <a:schemeClr val="bg1"/>
                </a:solidFill>
                <a:latin typeface="Times New Roman" pitchFamily="18" charset="0"/>
                <a:cs typeface="Times New Roman" pitchFamily="18" charset="0"/>
              </a:rPr>
              <a:t>Кіріспе</a:t>
            </a:r>
            <a:endParaRPr lang="en-US" sz="2000" b="1" dirty="0">
              <a:solidFill>
                <a:schemeClr val="bg1"/>
              </a:solidFill>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II.</a:t>
            </a:r>
            <a:r>
              <a:rPr lang="kk-KZ" sz="2000" b="1" dirty="0">
                <a:latin typeface="Times New Roman" pitchFamily="18" charset="0"/>
                <a:cs typeface="Times New Roman" pitchFamily="18" charset="0"/>
              </a:rPr>
              <a:t> Негізгі бөлім:</a:t>
            </a:r>
          </a:p>
          <a:p>
            <a:pPr algn="just"/>
            <a:r>
              <a:rPr lang="kk-KZ" sz="2000" dirty="0">
                <a:latin typeface="Times New Roman" pitchFamily="18" charset="0"/>
                <a:cs typeface="Times New Roman" pitchFamily="18" charset="0"/>
              </a:rPr>
              <a:t>2.1. Лимфа жүйесі;</a:t>
            </a:r>
          </a:p>
          <a:p>
            <a:pPr algn="just"/>
            <a:r>
              <a:rPr lang="kk-KZ" sz="2000" dirty="0">
                <a:latin typeface="Times New Roman" pitchFamily="18" charset="0"/>
                <a:cs typeface="Times New Roman" pitchFamily="18" charset="0"/>
              </a:rPr>
              <a:t>2.2. Лимфа капиллярлары;</a:t>
            </a:r>
          </a:p>
          <a:p>
            <a:pPr algn="just"/>
            <a:r>
              <a:rPr lang="kk-KZ" sz="2000" dirty="0">
                <a:latin typeface="Times New Roman" pitchFamily="18" charset="0"/>
                <a:cs typeface="Times New Roman" pitchFamily="18" charset="0"/>
              </a:rPr>
              <a:t>2.3. Лимфа тамырлары;</a:t>
            </a:r>
          </a:p>
          <a:p>
            <a:pPr algn="just"/>
            <a:r>
              <a:rPr lang="kk-KZ" sz="2000" dirty="0">
                <a:latin typeface="Times New Roman" pitchFamily="18" charset="0"/>
                <a:cs typeface="Times New Roman" pitchFamily="18" charset="0"/>
              </a:rPr>
              <a:t>2.4. Лимфа түйіндері;</a:t>
            </a:r>
          </a:p>
          <a:p>
            <a:pPr algn="just"/>
            <a:r>
              <a:rPr lang="kk-KZ" sz="2000" dirty="0">
                <a:latin typeface="Times New Roman" pitchFamily="18" charset="0"/>
                <a:cs typeface="Times New Roman" pitchFamily="18" charset="0"/>
              </a:rPr>
              <a:t>2.5. Лимфа өзектері.</a:t>
            </a:r>
          </a:p>
          <a:p>
            <a:pPr algn="just"/>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III.</a:t>
            </a:r>
            <a:r>
              <a:rPr lang="kk-KZ" sz="2000" b="1" dirty="0">
                <a:latin typeface="Times New Roman" pitchFamily="18" charset="0"/>
                <a:cs typeface="Times New Roman" pitchFamily="18" charset="0"/>
              </a:rPr>
              <a:t> Қорытынды</a:t>
            </a:r>
            <a:endParaRPr lang="en-US" sz="200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IV.</a:t>
            </a:r>
            <a:r>
              <a:rPr lang="kk-KZ" sz="2000" b="1" dirty="0">
                <a:latin typeface="Times New Roman" pitchFamily="18" charset="0"/>
                <a:cs typeface="Times New Roman" pitchFamily="18" charset="0"/>
              </a:rPr>
              <a:t> Пайдаланылған әдебиеттер</a:t>
            </a:r>
            <a:endParaRPr lang="ru-RU" sz="2000" b="1" dirty="0">
              <a:latin typeface="Times New Roman" pitchFamily="18" charset="0"/>
              <a:cs typeface="Times New Roman" pitchFamily="18" charset="0"/>
            </a:endParaRPr>
          </a:p>
          <a:p>
            <a:pPr algn="just"/>
            <a:endParaRPr lang="ru-RU" sz="1600" dirty="0"/>
          </a:p>
        </p:txBody>
      </p:sp>
      <p:pic>
        <p:nvPicPr>
          <p:cNvPr id="1026" name="Picture 2" descr="C:\Users\Админ\Desktop\874c07ce19.jpg"/>
          <p:cNvPicPr>
            <a:picLocks noChangeAspect="1" noChangeArrowheads="1"/>
          </p:cNvPicPr>
          <p:nvPr/>
        </p:nvPicPr>
        <p:blipFill>
          <a:blip r:embed="rId2"/>
          <a:srcRect/>
          <a:stretch>
            <a:fillRect/>
          </a:stretch>
        </p:blipFill>
        <p:spPr bwMode="auto">
          <a:xfrm>
            <a:off x="4191000" y="1828800"/>
            <a:ext cx="4953000" cy="4429125"/>
          </a:xfrm>
          <a:prstGeom prst="rect">
            <a:avLst/>
          </a:prstGeom>
          <a:noFill/>
        </p:spPr>
      </p:pic>
    </p:spTree>
    <p:extLst>
      <p:ext uri="{BB962C8B-B14F-4D97-AF65-F5344CB8AC3E}">
        <p14:creationId xmlns:p14="http://schemas.microsoft.com/office/powerpoint/2010/main" val="3692728410"/>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ryphonov.ru/tryphonov2/pic2/lymsys11.jpg"/>
          <p:cNvPicPr>
            <a:picLocks noChangeAspect="1" noChangeArrowheads="1"/>
          </p:cNvPicPr>
          <p:nvPr/>
        </p:nvPicPr>
        <p:blipFill>
          <a:blip r:embed="rId2" cstate="print"/>
          <a:srcRect/>
          <a:stretch>
            <a:fillRect/>
          </a:stretch>
        </p:blipFill>
        <p:spPr bwMode="auto">
          <a:xfrm>
            <a:off x="1187624" y="692696"/>
            <a:ext cx="6450086" cy="58373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26437" y="2532503"/>
            <a:ext cx="3049507" cy="3356245"/>
            <a:chOff x="937269" y="1398245"/>
            <a:chExt cx="4457057" cy="4905375"/>
          </a:xfrm>
        </p:grpSpPr>
        <p:sp>
          <p:nvSpPr>
            <p:cNvPr id="8" name="Freeform 6"/>
            <p:cNvSpPr>
              <a:spLocks/>
            </p:cNvSpPr>
            <p:nvPr/>
          </p:nvSpPr>
          <p:spPr bwMode="auto">
            <a:xfrm>
              <a:off x="945502" y="3270373"/>
              <a:ext cx="1010935" cy="579719"/>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2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7"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9" name="Freeform 7"/>
            <p:cNvSpPr>
              <a:spLocks/>
            </p:cNvSpPr>
            <p:nvPr/>
          </p:nvSpPr>
          <p:spPr bwMode="auto">
            <a:xfrm>
              <a:off x="972759" y="1668585"/>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grpSp>
      <p:cxnSp>
        <p:nvCxnSpPr>
          <p:cNvPr id="18" name="Straight Connector 17"/>
          <p:cNvCxnSpPr/>
          <p:nvPr/>
        </p:nvCxnSpPr>
        <p:spPr>
          <a:xfrm>
            <a:off x="423642" y="5872886"/>
            <a:ext cx="5419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871619" y="2532502"/>
            <a:ext cx="3049507" cy="3356245"/>
            <a:chOff x="937269" y="1398245"/>
            <a:chExt cx="4457057" cy="4905375"/>
          </a:xfrm>
        </p:grpSpPr>
        <p:sp>
          <p:nvSpPr>
            <p:cNvPr id="51" name="Freeform 6"/>
            <p:cNvSpPr>
              <a:spLocks/>
            </p:cNvSpPr>
            <p:nvPr/>
          </p:nvSpPr>
          <p:spPr bwMode="auto">
            <a:xfrm>
              <a:off x="1202437" y="3342956"/>
              <a:ext cx="774700" cy="606424"/>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67214C"/>
                </a:gs>
                <a:gs pos="100000">
                  <a:srgbClr val="5E1C45"/>
                </a:gs>
              </a:gsLst>
              <a:lin ang="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5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53"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54" name="Freeform 7"/>
            <p:cNvSpPr>
              <a:spLocks/>
            </p:cNvSpPr>
            <p:nvPr/>
          </p:nvSpPr>
          <p:spPr bwMode="auto">
            <a:xfrm>
              <a:off x="1241481" y="174116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2">
                    <a:lumMod val="70000"/>
                    <a:lumOff val="30000"/>
                  </a:schemeClr>
                </a:gs>
                <a:gs pos="87000">
                  <a:schemeClr val="accent2"/>
                </a:gs>
              </a:gsLst>
              <a:lin ang="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grpSp>
      <p:cxnSp>
        <p:nvCxnSpPr>
          <p:cNvPr id="50" name="Straight Connector 49"/>
          <p:cNvCxnSpPr/>
          <p:nvPr/>
        </p:nvCxnSpPr>
        <p:spPr>
          <a:xfrm>
            <a:off x="3978720" y="5892649"/>
            <a:ext cx="5419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355262" y="2501749"/>
            <a:ext cx="3049507" cy="3356245"/>
            <a:chOff x="937269" y="1398245"/>
            <a:chExt cx="4457057" cy="4905375"/>
          </a:xfrm>
        </p:grpSpPr>
        <p:sp>
          <p:nvSpPr>
            <p:cNvPr id="58" name="Freeform 6"/>
            <p:cNvSpPr>
              <a:spLocks/>
            </p:cNvSpPr>
            <p:nvPr/>
          </p:nvSpPr>
          <p:spPr bwMode="auto">
            <a:xfrm>
              <a:off x="1179784" y="3343670"/>
              <a:ext cx="774700" cy="606424"/>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463967"/>
                </a:gs>
                <a:gs pos="100000">
                  <a:srgbClr val="423563"/>
                </a:gs>
              </a:gsLst>
              <a:lin ang="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59"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60"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sp>
          <p:nvSpPr>
            <p:cNvPr id="61" name="Freeform 7"/>
            <p:cNvSpPr>
              <a:spLocks/>
            </p:cNvSpPr>
            <p:nvPr/>
          </p:nvSpPr>
          <p:spPr bwMode="auto">
            <a:xfrm>
              <a:off x="1179784" y="1743781"/>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3">
                    <a:lumMod val="75000"/>
                    <a:lumOff val="25000"/>
                  </a:schemeClr>
                </a:gs>
                <a:gs pos="87000">
                  <a:schemeClr val="accent3"/>
                </a:gs>
              </a:gsLst>
              <a:lin ang="0" scaled="1"/>
              <a:tileRect/>
            </a:gradFill>
            <a:ln>
              <a:noFill/>
            </a:ln>
          </p:spPr>
          <p:txBody>
            <a:bodyPr vert="horz" wrap="square" lIns="68598" tIns="34299" rIns="68598" bIns="34299" numCol="1" anchor="t" anchorCtr="0" compatLnSpc="1">
              <a:prstTxWarp prst="textNoShape">
                <a:avLst/>
              </a:prstTxWarp>
            </a:bodyPr>
            <a:lstStyle/>
            <a:p>
              <a:endParaRPr lang="en-US" sz="1350" dirty="0"/>
            </a:p>
          </p:txBody>
        </p:sp>
      </p:grpSp>
      <p:cxnSp>
        <p:nvCxnSpPr>
          <p:cNvPr id="57" name="Straight Connector 56"/>
          <p:cNvCxnSpPr/>
          <p:nvPr/>
        </p:nvCxnSpPr>
        <p:spPr>
          <a:xfrm>
            <a:off x="6439628" y="5892649"/>
            <a:ext cx="54194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15220FA3-AF51-456B-9C47-646C1B832C62}"/>
              </a:ext>
            </a:extLst>
          </p:cNvPr>
          <p:cNvSpPr txBox="1">
            <a:spLocks/>
          </p:cNvSpPr>
          <p:nvPr/>
        </p:nvSpPr>
        <p:spPr>
          <a:xfrm>
            <a:off x="873069" y="4049582"/>
            <a:ext cx="1971671" cy="1569660"/>
          </a:xfrm>
          <a:prstGeom prst="rect">
            <a:avLst/>
          </a:prstGeom>
          <a:noFill/>
        </p:spPr>
        <p:txBody>
          <a:bodyPr wrap="square" rtlCol="0" anchor="b">
            <a:spAutoFit/>
          </a:bodyPr>
          <a:lstStyle/>
          <a:p>
            <a:r>
              <a:rPr lang="ru-RU" sz="1600" b="1" kern="0" dirty="0">
                <a:solidFill>
                  <a:schemeClr val="tx1">
                    <a:lumMod val="75000"/>
                    <a:lumOff val="25000"/>
                  </a:schemeClr>
                </a:solidFill>
                <a:latin typeface="Arial" pitchFamily="34" charset="0"/>
                <a:cs typeface="Arial" pitchFamily="34" charset="0"/>
              </a:rPr>
              <a:t>иммунитет </a:t>
            </a:r>
            <a:r>
              <a:rPr lang="ru-RU" sz="1600" b="1" kern="0" dirty="0" err="1">
                <a:solidFill>
                  <a:schemeClr val="tx1">
                    <a:lumMod val="75000"/>
                    <a:lumOff val="25000"/>
                  </a:schemeClr>
                </a:solidFill>
                <a:latin typeface="Arial" pitchFamily="34" charset="0"/>
                <a:cs typeface="Arial" pitchFamily="34" charset="0"/>
              </a:rPr>
              <a:t>реакцияларының</a:t>
            </a:r>
            <a:r>
              <a:rPr lang="ru-RU" sz="1600" b="1" kern="0" dirty="0">
                <a:solidFill>
                  <a:schemeClr val="tx1">
                    <a:lumMod val="75000"/>
                    <a:lumOff val="25000"/>
                  </a:schemeClr>
                </a:solidFill>
                <a:latin typeface="Arial" pitchFamily="34" charset="0"/>
                <a:cs typeface="Arial" pitchFamily="34" charset="0"/>
              </a:rPr>
              <a:t> </a:t>
            </a:r>
            <a:r>
              <a:rPr lang="ru-RU" sz="1600" b="1" kern="0" dirty="0" err="1">
                <a:solidFill>
                  <a:schemeClr val="tx1">
                    <a:lumMod val="75000"/>
                    <a:lumOff val="25000"/>
                  </a:schemeClr>
                </a:solidFill>
                <a:latin typeface="Arial" pitchFamily="34" charset="0"/>
                <a:cs typeface="Arial" pitchFamily="34" charset="0"/>
              </a:rPr>
              <a:t>тежелуіне</a:t>
            </a:r>
            <a:r>
              <a:rPr lang="ru-RU" sz="1600" b="1" kern="0" dirty="0">
                <a:solidFill>
                  <a:schemeClr val="tx1">
                    <a:lumMod val="75000"/>
                    <a:lumOff val="25000"/>
                  </a:schemeClr>
                </a:solidFill>
                <a:latin typeface="Arial" pitchFamily="34" charset="0"/>
                <a:cs typeface="Arial" pitchFamily="34" charset="0"/>
              </a:rPr>
              <a:t> </a:t>
            </a:r>
            <a:r>
              <a:rPr lang="ru-RU" sz="1600" b="1" kern="0" dirty="0" err="1">
                <a:solidFill>
                  <a:schemeClr val="tx1">
                    <a:lumMod val="75000"/>
                    <a:lumOff val="25000"/>
                  </a:schemeClr>
                </a:solidFill>
                <a:latin typeface="Arial" pitchFamily="34" charset="0"/>
                <a:cs typeface="Arial" pitchFamily="34" charset="0"/>
              </a:rPr>
              <a:t>байланысты</a:t>
            </a:r>
            <a:r>
              <a:rPr lang="ru-RU" sz="1600" b="1" kern="0" dirty="0">
                <a:solidFill>
                  <a:schemeClr val="tx1">
                    <a:lumMod val="75000"/>
                    <a:lumOff val="25000"/>
                  </a:schemeClr>
                </a:solidFill>
                <a:latin typeface="Arial" pitchFamily="34" charset="0"/>
                <a:cs typeface="Arial" pitchFamily="34" charset="0"/>
              </a:rPr>
              <a:t> </a:t>
            </a:r>
            <a:r>
              <a:rPr lang="ru-RU" sz="1600" b="1" kern="0" dirty="0" err="1">
                <a:solidFill>
                  <a:schemeClr val="tx1">
                    <a:lumMod val="75000"/>
                    <a:lumOff val="25000"/>
                  </a:schemeClr>
                </a:solidFill>
                <a:latin typeface="Arial" pitchFamily="34" charset="0"/>
                <a:cs typeface="Arial" pitchFamily="34" charset="0"/>
              </a:rPr>
              <a:t>аурулар</a:t>
            </a:r>
            <a:r>
              <a:rPr lang="ru-RU" sz="1600" b="1" kern="0" dirty="0">
                <a:solidFill>
                  <a:schemeClr val="tx1">
                    <a:lumMod val="75000"/>
                    <a:lumOff val="25000"/>
                  </a:schemeClr>
                </a:solidFill>
                <a:latin typeface="Arial" pitchFamily="34" charset="0"/>
                <a:cs typeface="Arial" pitchFamily="34" charset="0"/>
              </a:rPr>
              <a:t>(</a:t>
            </a:r>
            <a:r>
              <a:rPr lang="ru-RU" sz="1600" b="1" kern="0" dirty="0" err="1">
                <a:solidFill>
                  <a:schemeClr val="tx1">
                    <a:lumMod val="75000"/>
                    <a:lumOff val="25000"/>
                  </a:schemeClr>
                </a:solidFill>
                <a:latin typeface="Arial" pitchFamily="34" charset="0"/>
                <a:cs typeface="Arial" pitchFamily="34" charset="0"/>
              </a:rPr>
              <a:t>иммун</a:t>
            </a:r>
            <a:r>
              <a:rPr lang="ru-RU" sz="1600" b="1" kern="0" dirty="0">
                <a:solidFill>
                  <a:schemeClr val="tx1">
                    <a:lumMod val="75000"/>
                    <a:lumOff val="25000"/>
                  </a:schemeClr>
                </a:solidFill>
                <a:latin typeface="Arial" pitchFamily="34" charset="0"/>
                <a:cs typeface="Arial" pitchFamily="34" charset="0"/>
              </a:rPr>
              <a:t> </a:t>
            </a:r>
            <a:r>
              <a:rPr lang="ru-RU" sz="1600" b="1" kern="0" dirty="0" err="1">
                <a:solidFill>
                  <a:schemeClr val="tx1">
                    <a:lumMod val="75000"/>
                    <a:lumOff val="25000"/>
                  </a:schemeClr>
                </a:solidFill>
                <a:latin typeface="Arial" pitchFamily="34" charset="0"/>
                <a:cs typeface="Arial" pitchFamily="34" charset="0"/>
              </a:rPr>
              <a:t>тапшылығы</a:t>
            </a:r>
            <a:r>
              <a:rPr lang="ru-RU" sz="1600" b="1" kern="0" dirty="0">
                <a:solidFill>
                  <a:schemeClr val="tx1">
                    <a:lumMod val="75000"/>
                    <a:lumOff val="25000"/>
                  </a:schemeClr>
                </a:solidFill>
                <a:latin typeface="Arial" pitchFamily="34" charset="0"/>
                <a:cs typeface="Arial" pitchFamily="34" charset="0"/>
              </a:rPr>
              <a:t>);</a:t>
            </a:r>
            <a:endParaRPr lang="en-US" sz="1600" b="1" kern="0" dirty="0">
              <a:solidFill>
                <a:schemeClr val="tx1">
                  <a:lumMod val="75000"/>
                  <a:lumOff val="25000"/>
                </a:schemeClr>
              </a:solidFill>
              <a:latin typeface="Arial" pitchFamily="34" charset="0"/>
              <a:cs typeface="Arial" pitchFamily="34" charset="0"/>
            </a:endParaRPr>
          </a:p>
        </p:txBody>
      </p:sp>
      <p:sp>
        <p:nvSpPr>
          <p:cNvPr id="66" name="TextBox 65">
            <a:extLst>
              <a:ext uri="{FF2B5EF4-FFF2-40B4-BE49-F238E27FC236}">
                <a16:creationId xmlns:a16="http://schemas.microsoft.com/office/drawing/2014/main" xmlns="" id="{15220FA3-AF51-456B-9C47-646C1B832C62}"/>
              </a:ext>
            </a:extLst>
          </p:cNvPr>
          <p:cNvSpPr txBox="1">
            <a:spLocks/>
          </p:cNvSpPr>
          <p:nvPr/>
        </p:nvSpPr>
        <p:spPr>
          <a:xfrm>
            <a:off x="3255367" y="4179872"/>
            <a:ext cx="2135596" cy="1384995"/>
          </a:xfrm>
          <a:prstGeom prst="rect">
            <a:avLst/>
          </a:prstGeom>
          <a:noFill/>
        </p:spPr>
        <p:txBody>
          <a:bodyPr wrap="square" rtlCol="0" anchor="b">
            <a:spAutoFit/>
          </a:bodyPr>
          <a:lstStyle/>
          <a:p>
            <a:r>
              <a:rPr lang="ru-RU" sz="1400" b="1" kern="0" dirty="0">
                <a:solidFill>
                  <a:schemeClr val="tx1">
                    <a:lumMod val="75000"/>
                    <a:lumOff val="25000"/>
                  </a:schemeClr>
                </a:solidFill>
                <a:latin typeface="Arial" pitchFamily="34" charset="0"/>
                <a:cs typeface="Arial" pitchFamily="34" charset="0"/>
              </a:rPr>
              <a:t>иммунитет </a:t>
            </a:r>
            <a:r>
              <a:rPr lang="ru-RU" sz="1400" b="1" kern="0" dirty="0" err="1">
                <a:solidFill>
                  <a:schemeClr val="tx1">
                    <a:lumMod val="75000"/>
                    <a:lumOff val="25000"/>
                  </a:schemeClr>
                </a:solidFill>
                <a:latin typeface="Arial" pitchFamily="34" charset="0"/>
                <a:cs typeface="Arial" pitchFamily="34" charset="0"/>
              </a:rPr>
              <a:t>жүйесінің</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гиперреактивтілігіне</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тәуелді</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аурулар</a:t>
            </a:r>
            <a:r>
              <a:rPr lang="ru-RU" sz="1400" b="1" kern="0" dirty="0">
                <a:solidFill>
                  <a:schemeClr val="tx1">
                    <a:lumMod val="75000"/>
                    <a:lumOff val="25000"/>
                  </a:schemeClr>
                </a:solidFill>
                <a:latin typeface="Arial" pitchFamily="34" charset="0"/>
                <a:cs typeface="Arial" pitchFamily="34" charset="0"/>
              </a:rPr>
              <a:t> (аллергия </a:t>
            </a:r>
            <a:r>
              <a:rPr lang="ru-RU" sz="1400" b="1" kern="0" dirty="0" err="1">
                <a:solidFill>
                  <a:schemeClr val="tx1">
                    <a:lumMod val="75000"/>
                    <a:lumOff val="25000"/>
                  </a:schemeClr>
                </a:solidFill>
                <a:latin typeface="Arial" pitchFamily="34" charset="0"/>
                <a:cs typeface="Arial" pitchFamily="34" charset="0"/>
              </a:rPr>
              <a:t>және</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аутоаллергиялық</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аурулар</a:t>
            </a:r>
            <a:r>
              <a:rPr lang="ru-RU" sz="1400" b="1" kern="0" dirty="0">
                <a:solidFill>
                  <a:schemeClr val="tx1">
                    <a:lumMod val="75000"/>
                    <a:lumOff val="25000"/>
                  </a:schemeClr>
                </a:solidFill>
                <a:latin typeface="Arial" pitchFamily="34" charset="0"/>
                <a:cs typeface="Arial" pitchFamily="34" charset="0"/>
              </a:rPr>
              <a:t>).</a:t>
            </a:r>
            <a:endParaRPr lang="en-US" sz="1400" b="1" kern="0" dirty="0">
              <a:solidFill>
                <a:schemeClr val="tx1">
                  <a:lumMod val="75000"/>
                  <a:lumOff val="25000"/>
                </a:schemeClr>
              </a:solidFill>
              <a:latin typeface="Arial" pitchFamily="34" charset="0"/>
              <a:cs typeface="Arial" pitchFamily="34" charset="0"/>
            </a:endParaRPr>
          </a:p>
        </p:txBody>
      </p:sp>
      <p:sp>
        <p:nvSpPr>
          <p:cNvPr id="69" name="TextBox 68">
            <a:extLst>
              <a:ext uri="{FF2B5EF4-FFF2-40B4-BE49-F238E27FC236}">
                <a16:creationId xmlns:a16="http://schemas.microsoft.com/office/drawing/2014/main" xmlns="" id="{15220FA3-AF51-456B-9C47-646C1B832C62}"/>
              </a:ext>
            </a:extLst>
          </p:cNvPr>
          <p:cNvSpPr txBox="1">
            <a:spLocks/>
          </p:cNvSpPr>
          <p:nvPr/>
        </p:nvSpPr>
        <p:spPr>
          <a:xfrm>
            <a:off x="5837339" y="4222817"/>
            <a:ext cx="2319858" cy="1384995"/>
          </a:xfrm>
          <a:prstGeom prst="rect">
            <a:avLst/>
          </a:prstGeom>
          <a:noFill/>
        </p:spPr>
        <p:txBody>
          <a:bodyPr wrap="square" rtlCol="0" anchor="b">
            <a:spAutoFit/>
          </a:bodyPr>
          <a:lstStyle/>
          <a:p>
            <a:r>
              <a:rPr lang="ru-RU" sz="1400" b="1" kern="0" dirty="0">
                <a:solidFill>
                  <a:schemeClr val="tx1">
                    <a:lumMod val="75000"/>
                    <a:lumOff val="25000"/>
                  </a:schemeClr>
                </a:solidFill>
                <a:latin typeface="Arial" pitchFamily="34" charset="0"/>
                <a:cs typeface="Arial" pitchFamily="34" charset="0"/>
              </a:rPr>
              <a:t>ИЖ </a:t>
            </a:r>
            <a:r>
              <a:rPr lang="ru-RU" sz="1400" b="1" kern="0" dirty="0" err="1">
                <a:solidFill>
                  <a:schemeClr val="tx1">
                    <a:lumMod val="75000"/>
                    <a:lumOff val="25000"/>
                  </a:schemeClr>
                </a:solidFill>
                <a:latin typeface="Arial" pitchFamily="34" charset="0"/>
                <a:cs typeface="Arial" pitchFamily="34" charset="0"/>
              </a:rPr>
              <a:t>жасушаларының</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көбеюі</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және</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иммуноглобулиндер</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синтезі</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бұзылған</a:t>
            </a:r>
            <a:r>
              <a:rPr lang="ru-RU" sz="1400" b="1" kern="0" dirty="0">
                <a:solidFill>
                  <a:schemeClr val="tx1">
                    <a:lumMod val="75000"/>
                    <a:lumOff val="25000"/>
                  </a:schemeClr>
                </a:solidFill>
                <a:latin typeface="Arial" pitchFamily="34" charset="0"/>
                <a:cs typeface="Arial" pitchFamily="34" charset="0"/>
              </a:rPr>
              <a:t> </a:t>
            </a:r>
            <a:r>
              <a:rPr lang="ru-RU" sz="1400" b="1" kern="0" dirty="0" err="1">
                <a:solidFill>
                  <a:schemeClr val="tx1">
                    <a:lumMod val="75000"/>
                    <a:lumOff val="25000"/>
                  </a:schemeClr>
                </a:solidFill>
                <a:latin typeface="Arial" pitchFamily="34" charset="0"/>
                <a:cs typeface="Arial" pitchFamily="34" charset="0"/>
              </a:rPr>
              <a:t>аурулар</a:t>
            </a:r>
            <a:r>
              <a:rPr lang="ru-RU" sz="1400" b="1" kern="0" dirty="0">
                <a:solidFill>
                  <a:schemeClr val="tx1">
                    <a:lumMod val="75000"/>
                    <a:lumOff val="25000"/>
                  </a:schemeClr>
                </a:solidFill>
                <a:latin typeface="Arial" pitchFamily="34" charset="0"/>
                <a:cs typeface="Arial" pitchFamily="34" charset="0"/>
              </a:rPr>
              <a:t> (лейкемия, </a:t>
            </a:r>
            <a:r>
              <a:rPr lang="ru-RU" sz="1400" b="1" kern="0" dirty="0" err="1">
                <a:solidFill>
                  <a:schemeClr val="tx1">
                    <a:lumMod val="75000"/>
                    <a:lumOff val="25000"/>
                  </a:schemeClr>
                </a:solidFill>
                <a:latin typeface="Arial" pitchFamily="34" charset="0"/>
                <a:cs typeface="Arial" pitchFamily="34" charset="0"/>
              </a:rPr>
              <a:t>парапротеинемия</a:t>
            </a:r>
            <a:r>
              <a:rPr lang="ru-RU" sz="1400" b="1" kern="0" dirty="0">
                <a:solidFill>
                  <a:schemeClr val="tx1">
                    <a:lumMod val="75000"/>
                    <a:lumOff val="25000"/>
                  </a:schemeClr>
                </a:solidFill>
                <a:latin typeface="Arial" pitchFamily="34" charset="0"/>
                <a:cs typeface="Arial" pitchFamily="34" charset="0"/>
              </a:rPr>
              <a:t>).</a:t>
            </a:r>
            <a:endParaRPr lang="en-US" sz="1400" b="1" kern="0" dirty="0">
              <a:solidFill>
                <a:schemeClr val="tx1">
                  <a:lumMod val="75000"/>
                  <a:lumOff val="25000"/>
                </a:schemeClr>
              </a:solidFill>
              <a:latin typeface="Arial" pitchFamily="34" charset="0"/>
              <a:cs typeface="Arial" pitchFamily="34" charset="0"/>
            </a:endParaRPr>
          </a:p>
        </p:txBody>
      </p:sp>
      <p:sp>
        <p:nvSpPr>
          <p:cNvPr id="38" name="TextBox 37">
            <a:extLst>
              <a:ext uri="{FF2B5EF4-FFF2-40B4-BE49-F238E27FC236}">
                <a16:creationId xmlns:a16="http://schemas.microsoft.com/office/drawing/2014/main" xmlns="" id="{15220FA3-AF51-456B-9C47-646C1B832C62}"/>
              </a:ext>
            </a:extLst>
          </p:cNvPr>
          <p:cNvSpPr txBox="1"/>
          <p:nvPr/>
        </p:nvSpPr>
        <p:spPr>
          <a:xfrm rot="156748">
            <a:off x="1007426" y="2684058"/>
            <a:ext cx="1170435" cy="11544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7502" kern="0" dirty="0">
                <a:solidFill>
                  <a:schemeClr val="bg1"/>
                </a:solidFill>
                <a:latin typeface="Arial" pitchFamily="34" charset="0"/>
                <a:cs typeface="Arial" pitchFamily="34" charset="0"/>
              </a:rPr>
              <a:t>1</a:t>
            </a:r>
          </a:p>
        </p:txBody>
      </p:sp>
      <p:sp>
        <p:nvSpPr>
          <p:cNvPr id="72" name="TextBox 71">
            <a:extLst>
              <a:ext uri="{FF2B5EF4-FFF2-40B4-BE49-F238E27FC236}">
                <a16:creationId xmlns:a16="http://schemas.microsoft.com/office/drawing/2014/main" xmlns="" id="{15220FA3-AF51-456B-9C47-646C1B832C62}"/>
              </a:ext>
            </a:extLst>
          </p:cNvPr>
          <p:cNvSpPr txBox="1"/>
          <p:nvPr/>
        </p:nvSpPr>
        <p:spPr>
          <a:xfrm rot="16200000">
            <a:off x="734824" y="3170778"/>
            <a:ext cx="503875" cy="230832"/>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1500" kern="0" dirty="0">
                <a:solidFill>
                  <a:schemeClr val="bg1"/>
                </a:solidFill>
                <a:latin typeface="Arial" pitchFamily="34" charset="0"/>
                <a:cs typeface="Arial" pitchFamily="34" charset="0"/>
              </a:rPr>
              <a:t>STEP</a:t>
            </a:r>
          </a:p>
        </p:txBody>
      </p:sp>
      <p:sp>
        <p:nvSpPr>
          <p:cNvPr id="76" name="TextBox 75">
            <a:extLst>
              <a:ext uri="{FF2B5EF4-FFF2-40B4-BE49-F238E27FC236}">
                <a16:creationId xmlns:a16="http://schemas.microsoft.com/office/drawing/2014/main" xmlns="" id="{15220FA3-AF51-456B-9C47-646C1B832C62}"/>
              </a:ext>
            </a:extLst>
          </p:cNvPr>
          <p:cNvSpPr txBox="1"/>
          <p:nvPr/>
        </p:nvSpPr>
        <p:spPr>
          <a:xfrm>
            <a:off x="3642596" y="2717469"/>
            <a:ext cx="1170435" cy="11544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7502" kern="0" dirty="0">
                <a:solidFill>
                  <a:schemeClr val="bg1"/>
                </a:solidFill>
                <a:latin typeface="Arial" pitchFamily="34" charset="0"/>
                <a:cs typeface="Arial" pitchFamily="34" charset="0"/>
              </a:rPr>
              <a:t>2</a:t>
            </a:r>
          </a:p>
        </p:txBody>
      </p:sp>
      <p:sp>
        <p:nvSpPr>
          <p:cNvPr id="77" name="TextBox 76">
            <a:extLst>
              <a:ext uri="{FF2B5EF4-FFF2-40B4-BE49-F238E27FC236}">
                <a16:creationId xmlns:a16="http://schemas.microsoft.com/office/drawing/2014/main" xmlns="" id="{15220FA3-AF51-456B-9C47-646C1B832C62}"/>
              </a:ext>
            </a:extLst>
          </p:cNvPr>
          <p:cNvSpPr txBox="1"/>
          <p:nvPr/>
        </p:nvSpPr>
        <p:spPr>
          <a:xfrm rot="16200000">
            <a:off x="3327876" y="3187794"/>
            <a:ext cx="503875" cy="230832"/>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1500" kern="0" dirty="0">
                <a:solidFill>
                  <a:schemeClr val="bg1"/>
                </a:solidFill>
                <a:latin typeface="Arial" pitchFamily="34" charset="0"/>
                <a:cs typeface="Arial" pitchFamily="34" charset="0"/>
              </a:rPr>
              <a:t>STEP</a:t>
            </a:r>
          </a:p>
        </p:txBody>
      </p:sp>
      <p:sp>
        <p:nvSpPr>
          <p:cNvPr id="78" name="TextBox 77">
            <a:extLst>
              <a:ext uri="{FF2B5EF4-FFF2-40B4-BE49-F238E27FC236}">
                <a16:creationId xmlns:a16="http://schemas.microsoft.com/office/drawing/2014/main" xmlns="" id="{15220FA3-AF51-456B-9C47-646C1B832C62}"/>
              </a:ext>
            </a:extLst>
          </p:cNvPr>
          <p:cNvSpPr txBox="1"/>
          <p:nvPr/>
        </p:nvSpPr>
        <p:spPr>
          <a:xfrm>
            <a:off x="5936942" y="2677320"/>
            <a:ext cx="1170435" cy="11544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7502" kern="0" dirty="0">
                <a:solidFill>
                  <a:schemeClr val="bg1"/>
                </a:solidFill>
                <a:latin typeface="Arial" pitchFamily="34" charset="0"/>
                <a:cs typeface="Arial" pitchFamily="34" charset="0"/>
              </a:rPr>
              <a:t>3</a:t>
            </a:r>
          </a:p>
        </p:txBody>
      </p:sp>
      <p:sp>
        <p:nvSpPr>
          <p:cNvPr id="79" name="TextBox 78">
            <a:extLst>
              <a:ext uri="{FF2B5EF4-FFF2-40B4-BE49-F238E27FC236}">
                <a16:creationId xmlns:a16="http://schemas.microsoft.com/office/drawing/2014/main" xmlns="" id="{15220FA3-AF51-456B-9C47-646C1B832C62}"/>
              </a:ext>
            </a:extLst>
          </p:cNvPr>
          <p:cNvSpPr txBox="1"/>
          <p:nvPr/>
        </p:nvSpPr>
        <p:spPr>
          <a:xfrm rot="16200000">
            <a:off x="5808403" y="3155018"/>
            <a:ext cx="503875" cy="230832"/>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1500" kern="0" dirty="0">
                <a:solidFill>
                  <a:schemeClr val="bg1"/>
                </a:solidFill>
                <a:latin typeface="Arial" pitchFamily="34" charset="0"/>
                <a:cs typeface="Arial" pitchFamily="34" charset="0"/>
              </a:rPr>
              <a:t>STEP</a:t>
            </a:r>
          </a:p>
        </p:txBody>
      </p:sp>
      <p:pic>
        <p:nvPicPr>
          <p:cNvPr id="6" name="Graphic 5" descr="Research">
            <a:extLst>
              <a:ext uri="{FF2B5EF4-FFF2-40B4-BE49-F238E27FC236}">
                <a16:creationId xmlns:a16="http://schemas.microsoft.com/office/drawing/2014/main" xmlns="" id="{958FF04C-FE02-4A66-90FD-A274734F9D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39640" y="5528292"/>
            <a:ext cx="341920" cy="341920"/>
          </a:xfrm>
          <a:prstGeom prst="rect">
            <a:avLst/>
          </a:prstGeom>
        </p:spPr>
      </p:pic>
      <p:pic>
        <p:nvPicPr>
          <p:cNvPr id="11" name="Graphic 10" descr="Gears">
            <a:extLst>
              <a:ext uri="{FF2B5EF4-FFF2-40B4-BE49-F238E27FC236}">
                <a16:creationId xmlns:a16="http://schemas.microsoft.com/office/drawing/2014/main" xmlns="" id="{F03903DB-A0F6-4052-940B-0C0B9AFA8A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74429" y="5495941"/>
            <a:ext cx="350524" cy="350524"/>
          </a:xfrm>
          <a:prstGeom prst="rect">
            <a:avLst/>
          </a:prstGeom>
        </p:spPr>
      </p:pic>
      <p:pic>
        <p:nvPicPr>
          <p:cNvPr id="46" name="Graphic 45" descr="Head with gears">
            <a:extLst>
              <a:ext uri="{FF2B5EF4-FFF2-40B4-BE49-F238E27FC236}">
                <a16:creationId xmlns:a16="http://schemas.microsoft.com/office/drawing/2014/main" xmlns="" id="{F7AC803D-7713-4FEC-9498-716792715AE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3680" y="5461993"/>
            <a:ext cx="318173" cy="318173"/>
          </a:xfrm>
          <a:prstGeom prst="rect">
            <a:avLst/>
          </a:prstGeom>
        </p:spPr>
      </p:pic>
      <p:sp>
        <p:nvSpPr>
          <p:cNvPr id="39" name="Заголовок 1">
            <a:extLst>
              <a:ext uri="{FF2B5EF4-FFF2-40B4-BE49-F238E27FC236}">
                <a16:creationId xmlns:a16="http://schemas.microsoft.com/office/drawing/2014/main" xmlns="" id="{2E7CA350-FB71-4BFC-A374-BA43F575D0D9}"/>
              </a:ext>
            </a:extLst>
          </p:cNvPr>
          <p:cNvSpPr>
            <a:spLocks noGrp="1"/>
          </p:cNvSpPr>
          <p:nvPr>
            <p:ph type="title"/>
          </p:nvPr>
        </p:nvSpPr>
        <p:spPr>
          <a:xfrm>
            <a:off x="426437" y="312598"/>
            <a:ext cx="8229600" cy="1066800"/>
          </a:xfrm>
        </p:spPr>
        <p:txBody>
          <a:bodyPr/>
          <a:lstStyle/>
          <a:p>
            <a:pPr algn="ctr"/>
            <a:r>
              <a:rPr lang="kk-KZ" dirty="0"/>
              <a:t>Иммунопатология</a:t>
            </a:r>
            <a:endParaRPr lang="ru-RU" dirty="0"/>
          </a:p>
        </p:txBody>
      </p:sp>
      <p:sp>
        <p:nvSpPr>
          <p:cNvPr id="40" name="Объект 2">
            <a:extLst>
              <a:ext uri="{FF2B5EF4-FFF2-40B4-BE49-F238E27FC236}">
                <a16:creationId xmlns:a16="http://schemas.microsoft.com/office/drawing/2014/main" xmlns="" id="{5AE2EEF3-B624-4BF8-8EE4-A8A9551447AB}"/>
              </a:ext>
            </a:extLst>
          </p:cNvPr>
          <p:cNvSpPr txBox="1">
            <a:spLocks/>
          </p:cNvSpPr>
          <p:nvPr/>
        </p:nvSpPr>
        <p:spPr>
          <a:xfrm>
            <a:off x="42805" y="1212977"/>
            <a:ext cx="9101195" cy="151448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ru-RU" dirty="0"/>
              <a:t>Иммунопатология иммунитет </a:t>
            </a:r>
            <a:r>
              <a:rPr lang="ru-RU" dirty="0" err="1"/>
              <a:t>жүйесіндегі</a:t>
            </a:r>
            <a:r>
              <a:rPr lang="ru-RU" dirty="0"/>
              <a:t> </a:t>
            </a:r>
            <a:r>
              <a:rPr lang="ru-RU" dirty="0" err="1"/>
              <a:t>бұзылуларға</a:t>
            </a:r>
            <a:r>
              <a:rPr lang="ru-RU" dirty="0"/>
              <a:t> </a:t>
            </a:r>
            <a:r>
              <a:rPr lang="ru-RU" dirty="0" err="1"/>
              <a:t>негізделген</a:t>
            </a:r>
            <a:r>
              <a:rPr lang="ru-RU" dirty="0"/>
              <a:t> </a:t>
            </a:r>
            <a:r>
              <a:rPr lang="ru-RU" dirty="0" err="1"/>
              <a:t>ауруларды</a:t>
            </a:r>
            <a:r>
              <a:rPr lang="ru-RU" dirty="0"/>
              <a:t> </a:t>
            </a:r>
            <a:r>
              <a:rPr lang="ru-RU" dirty="0" err="1"/>
              <a:t>қамтиды</a:t>
            </a:r>
            <a:r>
              <a:rPr lang="ru-RU" dirty="0"/>
              <a:t>.</a:t>
            </a:r>
          </a:p>
        </p:txBody>
      </p:sp>
      <p:sp>
        <p:nvSpPr>
          <p:cNvPr id="5" name="TextBox 4">
            <a:extLst>
              <a:ext uri="{FF2B5EF4-FFF2-40B4-BE49-F238E27FC236}">
                <a16:creationId xmlns:a16="http://schemas.microsoft.com/office/drawing/2014/main" xmlns="" id="{54E878A4-CE46-4455-9D0A-6AAF8768AE10}"/>
              </a:ext>
            </a:extLst>
          </p:cNvPr>
          <p:cNvSpPr txBox="1"/>
          <p:nvPr/>
        </p:nvSpPr>
        <p:spPr>
          <a:xfrm>
            <a:off x="6427012" y="6237964"/>
            <a:ext cx="2441430" cy="461665"/>
          </a:xfrm>
          <a:prstGeom prst="rect">
            <a:avLst/>
          </a:prstGeom>
          <a:solidFill>
            <a:srgbClr val="FF0000"/>
          </a:solidFill>
        </p:spPr>
        <p:txBody>
          <a:bodyPr wrap="square" rtlCol="0">
            <a:spAutoFit/>
          </a:bodyPr>
          <a:lstStyle/>
          <a:p>
            <a:r>
              <a:rPr lang="kk-KZ" sz="1200" dirty="0">
                <a:solidFill>
                  <a:schemeClr val="bg1"/>
                </a:solidFill>
              </a:rPr>
              <a:t>*ИЖ-иммунитет жүйесі немесе СИ-система иммунитета</a:t>
            </a:r>
            <a:endParaRPr lang="ru-RU" sz="1200" dirty="0">
              <a:solidFill>
                <a:schemeClr val="bg1"/>
              </a:solidFill>
            </a:endParaRPr>
          </a:p>
        </p:txBody>
      </p:sp>
    </p:spTree>
    <p:extLst>
      <p:ext uri="{BB962C8B-B14F-4D97-AF65-F5344CB8AC3E}">
        <p14:creationId xmlns:p14="http://schemas.microsoft.com/office/powerpoint/2010/main" val="234535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C9F0DF1-A7FF-4365-8135-B085A0F03F7E}"/>
              </a:ext>
            </a:extLst>
          </p:cNvPr>
          <p:cNvSpPr/>
          <p:nvPr/>
        </p:nvSpPr>
        <p:spPr>
          <a:xfrm>
            <a:off x="475369" y="908720"/>
            <a:ext cx="8640960" cy="3170099"/>
          </a:xfrm>
          <a:prstGeom prst="rect">
            <a:avLst/>
          </a:prstGeom>
        </p:spPr>
        <p:txBody>
          <a:bodyPr wrap="square">
            <a:spAutoFit/>
          </a:bodyPr>
          <a:lstStyle/>
          <a:p>
            <a:pPr algn="ctr"/>
            <a:r>
              <a:rPr lang="ru-RU" sz="2800" b="1" dirty="0" err="1"/>
              <a:t>Иммун</a:t>
            </a:r>
            <a:r>
              <a:rPr lang="ru-RU" sz="2800" b="1" dirty="0"/>
              <a:t> </a:t>
            </a:r>
            <a:r>
              <a:rPr lang="ru-RU" sz="2800" b="1" dirty="0" err="1"/>
              <a:t>тапшылығы</a:t>
            </a:r>
            <a:r>
              <a:rPr lang="ru-RU" sz="2800" b="1" dirty="0"/>
              <a:t> (</a:t>
            </a:r>
            <a:r>
              <a:rPr lang="kk-KZ" sz="2800" b="1" dirty="0"/>
              <a:t>иммунодефицит</a:t>
            </a:r>
            <a:r>
              <a:rPr lang="en-US" sz="2800" b="1" dirty="0"/>
              <a:t>)</a:t>
            </a:r>
            <a:endParaRPr lang="kk-KZ" sz="2800" b="1" dirty="0"/>
          </a:p>
          <a:p>
            <a:pPr algn="ctr"/>
            <a:endParaRPr lang="kk-KZ" sz="2800" b="1" dirty="0"/>
          </a:p>
          <a:p>
            <a:r>
              <a:rPr lang="ru-RU" dirty="0" err="1">
                <a:latin typeface="Times New Roman" panose="02020603050405020304" pitchFamily="18" charset="0"/>
                <a:cs typeface="Times New Roman" panose="02020603050405020304" pitchFamily="18" charset="0"/>
              </a:rPr>
              <a:t>Ағзаның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микробтарға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төзімділігінің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тұрғыдан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тосқауылдарының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зақымдалуына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дисбиозға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спецификалық</a:t>
            </a:r>
            <a:r>
              <a:rPr lang="ru-RU" dirty="0">
                <a:latin typeface="Times New Roman" panose="02020603050405020304" pitchFamily="18" charset="0"/>
                <a:cs typeface="Times New Roman" panose="02020603050405020304" pitchFamily="18" charset="0"/>
              </a:rPr>
              <a:t> емес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факторларының</a:t>
            </a:r>
            <a:r>
              <a:rPr lang="ru-RU" dirty="0">
                <a:latin typeface="Times New Roman" panose="02020603050405020304" pitchFamily="18" charset="0"/>
                <a:cs typeface="Times New Roman" panose="02020603050405020304" pitchFamily="18" charset="0"/>
              </a:rPr>
              <a:t> (лизоцим, </a:t>
            </a:r>
            <a:r>
              <a:rPr lang="en-US" dirty="0">
                <a:latin typeface="Times New Roman" panose="02020603050405020304" pitchFamily="18" charset="0"/>
                <a:cs typeface="Times New Roman" panose="02020603050405020304" pitchFamily="18" charset="0"/>
              </a:rPr>
              <a:t>SRV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жетіспеушілігіне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кез-келген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буынындағы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СИ</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реакцияларының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жеткіліксіздігі</a:t>
            </a:r>
            <a:r>
              <a:rPr lang="ru-RU" dirty="0">
                <a:latin typeface="Times New Roman" panose="02020603050405020304" pitchFamily="18" charset="0"/>
                <a:cs typeface="Times New Roman" panose="02020603050405020304" pitchFamily="18" charset="0"/>
              </a:rPr>
              <a:t> иммунитет </a:t>
            </a:r>
            <a:r>
              <a:rPr lang="ru-RU" dirty="0" err="1">
                <a:latin typeface="Times New Roman" panose="02020603050405020304" pitchFamily="18" charset="0"/>
                <a:cs typeface="Times New Roman" panose="02020603050405020304" pitchFamily="18" charset="0"/>
              </a:rPr>
              <a:t>тапшылығы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белгіленеді</a:t>
            </a:r>
            <a:r>
              <a:rPr lang="ru-RU" dirty="0">
                <a:latin typeface="Times New Roman" panose="02020603050405020304" pitchFamily="18" charset="0"/>
                <a:cs typeface="Times New Roman" panose="02020603050405020304" pitchFamily="18" charset="0"/>
              </a:rPr>
              <a:t>. Иммунитет </a:t>
            </a:r>
            <a:r>
              <a:rPr lang="ru-RU" dirty="0" err="1">
                <a:latin typeface="Times New Roman" panose="02020603050405020304" pitchFamily="18" charset="0"/>
                <a:cs typeface="Times New Roman" panose="02020603050405020304" pitchFamily="18" charset="0"/>
              </a:rPr>
              <a:t>тапшылығы-иммунологиялық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ұғым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көріністерсіз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зертханалық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мәліметтерге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көріністері</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иммун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тапшылығы-иммун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тапшылығы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ауруы</a:t>
            </a:r>
            <a:r>
              <a:rPr lang="ru-RU" dirty="0">
                <a:latin typeface="Times New Roman" panose="02020603050405020304" pitchFamily="18" charset="0"/>
                <a:cs typeface="Times New Roman" panose="02020603050405020304" pitchFamily="18" charset="0"/>
              </a:rPr>
              <a:t>.</a:t>
            </a:r>
          </a:p>
        </p:txBody>
      </p:sp>
      <p:graphicFrame>
        <p:nvGraphicFramePr>
          <p:cNvPr id="3" name="Схема 2">
            <a:extLst>
              <a:ext uri="{FF2B5EF4-FFF2-40B4-BE49-F238E27FC236}">
                <a16:creationId xmlns:a16="http://schemas.microsoft.com/office/drawing/2014/main" xmlns="" id="{13E83615-5C8F-4C14-9FBF-6279FED5AE4F}"/>
              </a:ext>
            </a:extLst>
          </p:cNvPr>
          <p:cNvGraphicFramePr/>
          <p:nvPr>
            <p:extLst>
              <p:ext uri="{D42A27DB-BD31-4B8C-83A1-F6EECF244321}">
                <p14:modId xmlns:p14="http://schemas.microsoft.com/office/powerpoint/2010/main" val="3627781229"/>
              </p:ext>
            </p:extLst>
          </p:nvPr>
        </p:nvGraphicFramePr>
        <p:xfrm>
          <a:off x="899592" y="3861048"/>
          <a:ext cx="5616624" cy="341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67262827-A08B-4CC0-8EBD-CC33C2AE6EAB}"/>
              </a:ext>
            </a:extLst>
          </p:cNvPr>
          <p:cNvSpPr txBox="1"/>
          <p:nvPr/>
        </p:nvSpPr>
        <p:spPr>
          <a:xfrm>
            <a:off x="7064856" y="5031566"/>
            <a:ext cx="2088232" cy="646331"/>
          </a:xfrm>
          <a:prstGeom prst="rect">
            <a:avLst/>
          </a:prstGeom>
          <a:noFill/>
        </p:spPr>
        <p:txBody>
          <a:bodyPr wrap="square" rtlCol="0">
            <a:spAutoFit/>
          </a:bodyPr>
          <a:lstStyle/>
          <a:p>
            <a:r>
              <a:rPr lang="kk-KZ" dirty="0"/>
              <a:t>Пайда болу түріне қарай:</a:t>
            </a:r>
            <a:endParaRPr lang="ru-RU" dirty="0"/>
          </a:p>
        </p:txBody>
      </p:sp>
    </p:spTree>
    <p:extLst>
      <p:ext uri="{BB962C8B-B14F-4D97-AF65-F5344CB8AC3E}">
        <p14:creationId xmlns:p14="http://schemas.microsoft.com/office/powerpoint/2010/main" val="10979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2CDE22D-C8B5-4C3E-864B-A1FE5F7C14BA}"/>
              </a:ext>
            </a:extLst>
          </p:cNvPr>
          <p:cNvSpPr/>
          <p:nvPr/>
        </p:nvSpPr>
        <p:spPr>
          <a:xfrm>
            <a:off x="395536" y="692696"/>
            <a:ext cx="8748464" cy="2031325"/>
          </a:xfrm>
          <a:prstGeom prst="rect">
            <a:avLst/>
          </a:prstGeom>
        </p:spPr>
        <p:txBody>
          <a:bodyPr wrap="square">
            <a:spAutoFit/>
          </a:bodyPr>
          <a:lstStyle/>
          <a:p>
            <a:r>
              <a:rPr lang="ru-RU" b="1" dirty="0" err="1"/>
              <a:t>Бастапқы</a:t>
            </a:r>
            <a:r>
              <a:rPr lang="ru-RU" b="1" dirty="0"/>
              <a:t> </a:t>
            </a:r>
            <a:r>
              <a:rPr lang="ru-RU" b="1" dirty="0" err="1"/>
              <a:t>иммундық</a:t>
            </a:r>
            <a:r>
              <a:rPr lang="ru-RU" b="1" dirty="0"/>
              <a:t> </a:t>
            </a:r>
            <a:r>
              <a:rPr lang="ru-RU" b="1" dirty="0" err="1"/>
              <a:t>жеткіліксіздік</a:t>
            </a:r>
            <a:r>
              <a:rPr lang="ru-RU" dirty="0" err="1"/>
              <a:t>-төмендік</a:t>
            </a:r>
            <a:r>
              <a:rPr lang="ru-RU" dirty="0"/>
              <a:t> </a:t>
            </a:r>
            <a:r>
              <a:rPr lang="ru-RU" dirty="0" err="1"/>
              <a:t>иммундық</a:t>
            </a:r>
            <a:r>
              <a:rPr lang="ru-RU" dirty="0"/>
              <a:t> </a:t>
            </a:r>
            <a:r>
              <a:rPr lang="ru-RU" dirty="0" err="1"/>
              <a:t>жүйенің</a:t>
            </a:r>
            <a:r>
              <a:rPr lang="ru-RU" dirty="0"/>
              <a:t> </a:t>
            </a:r>
            <a:r>
              <a:rPr lang="ru-RU" dirty="0" err="1"/>
              <a:t>туа</a:t>
            </a:r>
            <a:r>
              <a:rPr lang="ru-RU" dirty="0"/>
              <a:t> </a:t>
            </a:r>
            <a:r>
              <a:rPr lang="ru-RU" dirty="0" err="1"/>
              <a:t>біткен</a:t>
            </a:r>
            <a:r>
              <a:rPr lang="ru-RU" dirty="0"/>
              <a:t> </a:t>
            </a:r>
            <a:r>
              <a:rPr lang="ru-RU" dirty="0" err="1"/>
              <a:t>ақауына</a:t>
            </a:r>
            <a:r>
              <a:rPr lang="ru-RU" dirty="0"/>
              <a:t> </a:t>
            </a:r>
            <a:r>
              <a:rPr lang="ru-RU" dirty="0" err="1"/>
              <a:t>байланысты</a:t>
            </a:r>
            <a:r>
              <a:rPr lang="ru-RU" dirty="0"/>
              <a:t> </a:t>
            </a:r>
            <a:r>
              <a:rPr lang="ru-RU" dirty="0" err="1"/>
              <a:t>иммундық</a:t>
            </a:r>
            <a:r>
              <a:rPr lang="ru-RU" dirty="0"/>
              <a:t> </a:t>
            </a:r>
            <a:r>
              <a:rPr lang="ru-RU" dirty="0" err="1"/>
              <a:t>жауап</a:t>
            </a:r>
            <a:r>
              <a:rPr lang="ru-RU" dirty="0"/>
              <a:t> (</a:t>
            </a:r>
            <a:r>
              <a:rPr lang="ru-RU" dirty="0" err="1"/>
              <a:t>көбінесе</a:t>
            </a:r>
            <a:r>
              <a:rPr lang="ru-RU" dirty="0"/>
              <a:t> </a:t>
            </a:r>
            <a:r>
              <a:rPr lang="ru-RU" dirty="0" err="1"/>
              <a:t>иммуноциттер</a:t>
            </a:r>
            <a:r>
              <a:rPr lang="ru-RU" dirty="0"/>
              <a:t> </a:t>
            </a:r>
            <a:r>
              <a:rPr lang="ru-RU" dirty="0" err="1"/>
              <a:t>гистогенезінің</a:t>
            </a:r>
            <a:r>
              <a:rPr lang="ru-RU" dirty="0"/>
              <a:t> </a:t>
            </a:r>
            <a:r>
              <a:rPr lang="ru-RU" dirty="0" err="1"/>
              <a:t>ақауы</a:t>
            </a:r>
            <a:r>
              <a:rPr lang="ru-RU" dirty="0"/>
              <a:t> </a:t>
            </a:r>
            <a:r>
              <a:rPr lang="ru-RU" dirty="0" err="1"/>
              <a:t>немесе</a:t>
            </a:r>
            <a:r>
              <a:rPr lang="ru-RU" dirty="0"/>
              <a:t> тимус </a:t>
            </a:r>
            <a:r>
              <a:rPr lang="ru-RU" dirty="0" err="1"/>
              <a:t>эмбриогенезінің</a:t>
            </a:r>
            <a:r>
              <a:rPr lang="ru-RU" dirty="0"/>
              <a:t> </a:t>
            </a:r>
            <a:r>
              <a:rPr lang="ru-RU" dirty="0" err="1"/>
              <a:t>бұзылуы</a:t>
            </a:r>
            <a:r>
              <a:rPr lang="ru-RU" dirty="0"/>
              <a:t>) </a:t>
            </a:r>
          </a:p>
          <a:p>
            <a:endParaRPr lang="ru-RU" dirty="0"/>
          </a:p>
          <a:p>
            <a:r>
              <a:rPr lang="ru-RU" b="1" dirty="0" err="1"/>
              <a:t>Екіншілік</a:t>
            </a:r>
            <a:r>
              <a:rPr lang="ru-RU" b="1" dirty="0"/>
              <a:t> </a:t>
            </a:r>
            <a:r>
              <a:rPr lang="ru-RU" b="1" dirty="0" err="1"/>
              <a:t>иммундық</a:t>
            </a:r>
            <a:r>
              <a:rPr lang="ru-RU" b="1" dirty="0"/>
              <a:t> </a:t>
            </a:r>
            <a:r>
              <a:rPr lang="ru-RU" b="1" dirty="0" err="1"/>
              <a:t>жеткіліксіздік</a:t>
            </a:r>
            <a:r>
              <a:rPr lang="ru-RU" dirty="0" err="1"/>
              <a:t>-қалыпты</a:t>
            </a:r>
            <a:r>
              <a:rPr lang="ru-RU" dirty="0"/>
              <a:t> </a:t>
            </a:r>
            <a:r>
              <a:rPr lang="ru-RU" dirty="0" err="1"/>
              <a:t>қалыптасқан</a:t>
            </a:r>
            <a:r>
              <a:rPr lang="ru-RU" dirty="0"/>
              <a:t> </a:t>
            </a:r>
            <a:r>
              <a:rPr lang="ru-RU" dirty="0" err="1"/>
              <a:t>иммундық</a:t>
            </a:r>
            <a:r>
              <a:rPr lang="ru-RU" dirty="0"/>
              <a:t> </a:t>
            </a:r>
            <a:r>
              <a:rPr lang="ru-RU" dirty="0" err="1"/>
              <a:t>жүйенің</a:t>
            </a:r>
            <a:r>
              <a:rPr lang="ru-RU" dirty="0"/>
              <a:t> </a:t>
            </a:r>
            <a:r>
              <a:rPr lang="ru-RU" dirty="0" err="1"/>
              <a:t>сарқылуына</a:t>
            </a:r>
            <a:r>
              <a:rPr lang="ru-RU" dirty="0"/>
              <a:t> </a:t>
            </a:r>
            <a:r>
              <a:rPr lang="ru-RU" dirty="0" err="1"/>
              <a:t>немесе</a:t>
            </a:r>
            <a:r>
              <a:rPr lang="ru-RU" dirty="0"/>
              <a:t> </a:t>
            </a:r>
            <a:r>
              <a:rPr lang="ru-RU" dirty="0" err="1"/>
              <a:t>зақымдалуына</a:t>
            </a:r>
            <a:r>
              <a:rPr lang="ru-RU" dirty="0"/>
              <a:t> </a:t>
            </a:r>
            <a:r>
              <a:rPr lang="ru-RU" dirty="0" err="1"/>
              <a:t>байланысты</a:t>
            </a:r>
            <a:r>
              <a:rPr lang="ru-RU" dirty="0"/>
              <a:t> </a:t>
            </a:r>
            <a:r>
              <a:rPr lang="ru-RU" dirty="0" err="1"/>
              <a:t>жүре</a:t>
            </a:r>
            <a:r>
              <a:rPr lang="ru-RU" dirty="0"/>
              <a:t> </a:t>
            </a:r>
            <a:r>
              <a:rPr lang="ru-RU" dirty="0" err="1"/>
              <a:t>пайда</a:t>
            </a:r>
            <a:r>
              <a:rPr lang="ru-RU" dirty="0"/>
              <a:t> </a:t>
            </a:r>
            <a:r>
              <a:rPr lang="ru-RU" dirty="0" err="1"/>
              <a:t>болған</a:t>
            </a:r>
            <a:r>
              <a:rPr lang="ru-RU" dirty="0"/>
              <a:t> </a:t>
            </a:r>
            <a:r>
              <a:rPr lang="ru-RU" dirty="0" err="1"/>
              <a:t>иммундық</a:t>
            </a:r>
            <a:r>
              <a:rPr lang="ru-RU" dirty="0"/>
              <a:t> </a:t>
            </a:r>
            <a:r>
              <a:rPr lang="ru-RU" dirty="0" err="1"/>
              <a:t>жауаптың</a:t>
            </a:r>
            <a:r>
              <a:rPr lang="ru-RU" dirty="0"/>
              <a:t> </a:t>
            </a:r>
            <a:r>
              <a:rPr lang="ru-RU" dirty="0" err="1"/>
              <a:t>жеткіліксіздігі</a:t>
            </a:r>
            <a:endParaRPr lang="ru-RU" dirty="0"/>
          </a:p>
        </p:txBody>
      </p:sp>
      <p:pic>
        <p:nvPicPr>
          <p:cNvPr id="1026" name="Picture 2" descr="https://www.fondpodsolnuh.ru/files/images/2017/04/27/free801_4754.jpg">
            <a:extLst>
              <a:ext uri="{FF2B5EF4-FFF2-40B4-BE49-F238E27FC236}">
                <a16:creationId xmlns:a16="http://schemas.microsoft.com/office/drawing/2014/main" xmlns="" id="{A20C214B-8BC2-4FFA-A3BD-07595DE08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38158"/>
            <a:ext cx="53340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торичный иммунодефицит: причины, симптомы и лечение в статье остеопата  Бычкова Е. Ю.">
            <a:extLst>
              <a:ext uri="{FF2B5EF4-FFF2-40B4-BE49-F238E27FC236}">
                <a16:creationId xmlns:a16="http://schemas.microsoft.com/office/drawing/2014/main" xmlns="" id="{A4B62249-E6A2-4B88-897D-738827C8B6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99"/>
          <a:stretch/>
        </p:blipFill>
        <p:spPr bwMode="auto">
          <a:xfrm>
            <a:off x="5970893" y="2520825"/>
            <a:ext cx="283468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Вторичный иммунодефицит: причины, симптомы и лечение в статье остеопата  Бычкова Е. Ю.">
            <a:extLst>
              <a:ext uri="{FF2B5EF4-FFF2-40B4-BE49-F238E27FC236}">
                <a16:creationId xmlns:a16="http://schemas.microsoft.com/office/drawing/2014/main" xmlns="" id="{A046C5BC-2781-4BDC-8EAA-E7440CB13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601"/>
          <a:stretch/>
        </p:blipFill>
        <p:spPr bwMode="auto">
          <a:xfrm>
            <a:off x="5925253" y="4595330"/>
            <a:ext cx="2880320" cy="2171700"/>
          </a:xfrm>
          <a:prstGeom prst="rect">
            <a:avLst/>
          </a:prstGeom>
          <a:noFill/>
          <a:extLst>
            <a:ext uri="{909E8E84-426E-40DD-AFC4-6F175D3DCCD1}">
              <a14:hiddenFill xmlns:a14="http://schemas.microsoft.com/office/drawing/2010/main">
                <a:solidFill>
                  <a:srgbClr val="FFFFFF"/>
                </a:solidFill>
              </a14:hiddenFill>
            </a:ext>
          </a:extLst>
        </p:spPr>
      </p:pic>
      <p:sp>
        <p:nvSpPr>
          <p:cNvPr id="6" name="Овал 5">
            <a:extLst>
              <a:ext uri="{FF2B5EF4-FFF2-40B4-BE49-F238E27FC236}">
                <a16:creationId xmlns:a16="http://schemas.microsoft.com/office/drawing/2014/main" xmlns="" id="{EEF459DB-381C-4B80-B520-484DD3054526}"/>
              </a:ext>
            </a:extLst>
          </p:cNvPr>
          <p:cNvSpPr/>
          <p:nvPr/>
        </p:nvSpPr>
        <p:spPr>
          <a:xfrm>
            <a:off x="338427" y="2924944"/>
            <a:ext cx="633173"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a:t>1</a:t>
            </a:r>
            <a:endParaRPr lang="ru-RU" sz="4000" dirty="0"/>
          </a:p>
        </p:txBody>
      </p:sp>
      <p:sp>
        <p:nvSpPr>
          <p:cNvPr id="10" name="Овал 9">
            <a:extLst>
              <a:ext uri="{FF2B5EF4-FFF2-40B4-BE49-F238E27FC236}">
                <a16:creationId xmlns:a16="http://schemas.microsoft.com/office/drawing/2014/main" xmlns="" id="{5C5390E4-FADC-4B55-A1AA-2B84573BB93C}"/>
              </a:ext>
            </a:extLst>
          </p:cNvPr>
          <p:cNvSpPr/>
          <p:nvPr/>
        </p:nvSpPr>
        <p:spPr>
          <a:xfrm>
            <a:off x="2889965" y="2924944"/>
            <a:ext cx="633173"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a:t>1</a:t>
            </a:r>
            <a:endParaRPr lang="ru-RU" sz="4000" dirty="0"/>
          </a:p>
        </p:txBody>
      </p:sp>
      <p:sp>
        <p:nvSpPr>
          <p:cNvPr id="11" name="Овал 10">
            <a:extLst>
              <a:ext uri="{FF2B5EF4-FFF2-40B4-BE49-F238E27FC236}">
                <a16:creationId xmlns:a16="http://schemas.microsoft.com/office/drawing/2014/main" xmlns="" id="{55CF6653-39CF-4B75-851F-537B555866C6}"/>
              </a:ext>
            </a:extLst>
          </p:cNvPr>
          <p:cNvSpPr/>
          <p:nvPr/>
        </p:nvSpPr>
        <p:spPr>
          <a:xfrm>
            <a:off x="5925253" y="2600908"/>
            <a:ext cx="633173"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a:t>2</a:t>
            </a:r>
            <a:endParaRPr lang="ru-RU" sz="4000" dirty="0"/>
          </a:p>
        </p:txBody>
      </p:sp>
      <p:sp>
        <p:nvSpPr>
          <p:cNvPr id="12" name="Овал 11">
            <a:extLst>
              <a:ext uri="{FF2B5EF4-FFF2-40B4-BE49-F238E27FC236}">
                <a16:creationId xmlns:a16="http://schemas.microsoft.com/office/drawing/2014/main" xmlns="" id="{AAFA4C8D-BE41-4C13-BC67-BAA8B51A59D7}"/>
              </a:ext>
            </a:extLst>
          </p:cNvPr>
          <p:cNvSpPr/>
          <p:nvPr/>
        </p:nvSpPr>
        <p:spPr>
          <a:xfrm>
            <a:off x="5970893" y="4692525"/>
            <a:ext cx="633173"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a:t>2</a:t>
            </a:r>
            <a:endParaRPr lang="ru-RU" sz="4000" dirty="0"/>
          </a:p>
        </p:txBody>
      </p:sp>
    </p:spTree>
    <p:extLst>
      <p:ext uri="{BB962C8B-B14F-4D97-AF65-F5344CB8AC3E}">
        <p14:creationId xmlns:p14="http://schemas.microsoft.com/office/powerpoint/2010/main" val="149179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34AF633-80AF-4018-85FA-48567DB7CDE1}"/>
              </a:ext>
            </a:extLst>
          </p:cNvPr>
          <p:cNvSpPr/>
          <p:nvPr/>
        </p:nvSpPr>
        <p:spPr>
          <a:xfrm>
            <a:off x="197768" y="1772816"/>
            <a:ext cx="8748464" cy="4247317"/>
          </a:xfrm>
          <a:prstGeom prst="rect">
            <a:avLst/>
          </a:prstGeom>
        </p:spPr>
        <p:txBody>
          <a:bodyPr wrap="square">
            <a:spAutoFit/>
          </a:bodyPr>
          <a:lstStyle/>
          <a:p>
            <a:pPr marL="285750" indent="-285750">
              <a:buFont typeface="Arial" panose="020B0604020202020204" pitchFamily="34" charset="0"/>
              <a:buChar char="•"/>
            </a:pPr>
            <a:r>
              <a:rPr lang="ru-RU" dirty="0" err="1"/>
              <a:t>Вирусты</a:t>
            </a:r>
            <a:r>
              <a:rPr lang="ru-RU" dirty="0"/>
              <a:t> </a:t>
            </a:r>
            <a:r>
              <a:rPr lang="ru-RU" dirty="0" err="1"/>
              <a:t>жұқтыру</a:t>
            </a:r>
            <a:r>
              <a:rPr lang="ru-RU" dirty="0"/>
              <a:t>-ЖИТС </a:t>
            </a:r>
            <a:r>
              <a:rPr lang="ru-RU" dirty="0" err="1"/>
              <a:t>дамуымен</a:t>
            </a:r>
            <a:r>
              <a:rPr lang="ru-RU" dirty="0"/>
              <a:t> АИТВ. </a:t>
            </a:r>
          </a:p>
          <a:p>
            <a:pPr marL="285750" indent="-285750">
              <a:buFont typeface="Arial" panose="020B0604020202020204" pitchFamily="34" charset="0"/>
              <a:buChar char="•"/>
            </a:pPr>
            <a:r>
              <a:rPr lang="ru-RU" dirty="0" err="1"/>
              <a:t>Иондаушы</a:t>
            </a:r>
            <a:r>
              <a:rPr lang="ru-RU" dirty="0"/>
              <a:t> </a:t>
            </a:r>
            <a:r>
              <a:rPr lang="ru-RU" dirty="0" err="1"/>
              <a:t>сәулелену</a:t>
            </a:r>
            <a:r>
              <a:rPr lang="ru-RU" dirty="0"/>
              <a:t>, </a:t>
            </a:r>
            <a:r>
              <a:rPr lang="ru-RU" dirty="0" err="1"/>
              <a:t>радионуклидтердің</a:t>
            </a:r>
            <a:r>
              <a:rPr lang="ru-RU" dirty="0"/>
              <a:t> </a:t>
            </a:r>
            <a:r>
              <a:rPr lang="ru-RU" dirty="0" err="1"/>
              <a:t>инкорпорациясы</a:t>
            </a:r>
            <a:r>
              <a:rPr lang="ru-RU" dirty="0"/>
              <a:t>   </a:t>
            </a:r>
          </a:p>
          <a:p>
            <a:pPr marL="285750" indent="-285750">
              <a:buFont typeface="Arial" panose="020B0604020202020204" pitchFamily="34" charset="0"/>
              <a:buChar char="•"/>
            </a:pPr>
            <a:r>
              <a:rPr lang="ru-RU" dirty="0" err="1"/>
              <a:t>Ұзақ</a:t>
            </a:r>
            <a:r>
              <a:rPr lang="ru-RU" dirty="0"/>
              <a:t> </a:t>
            </a:r>
            <a:r>
              <a:rPr lang="ru-RU" dirty="0" err="1"/>
              <a:t>және</a:t>
            </a:r>
            <a:r>
              <a:rPr lang="ru-RU" dirty="0"/>
              <a:t> </a:t>
            </a:r>
            <a:r>
              <a:rPr lang="ru-RU" dirty="0" err="1"/>
              <a:t>ақылға</a:t>
            </a:r>
            <a:r>
              <a:rPr lang="ru-RU" dirty="0"/>
              <a:t> </a:t>
            </a:r>
            <a:r>
              <a:rPr lang="ru-RU" dirty="0" err="1"/>
              <a:t>қонымсыз</a:t>
            </a:r>
            <a:r>
              <a:rPr lang="ru-RU" dirty="0"/>
              <a:t> </a:t>
            </a:r>
            <a:r>
              <a:rPr lang="ru-RU" dirty="0" err="1"/>
              <a:t>емдеу</a:t>
            </a:r>
            <a:r>
              <a:rPr lang="ru-RU" dirty="0"/>
              <a:t>:	</a:t>
            </a:r>
          </a:p>
          <a:p>
            <a:r>
              <a:rPr lang="ru-RU" dirty="0"/>
              <a:t>а) </a:t>
            </a:r>
            <a:r>
              <a:rPr lang="ru-RU" dirty="0" err="1"/>
              <a:t>цитостатиками</a:t>
            </a:r>
            <a:r>
              <a:rPr lang="ru-RU" dirty="0"/>
              <a:t>,	</a:t>
            </a:r>
          </a:p>
          <a:p>
            <a:r>
              <a:rPr lang="ru-RU" dirty="0"/>
              <a:t>б) </a:t>
            </a:r>
            <a:r>
              <a:rPr lang="ru-RU" dirty="0" err="1"/>
              <a:t>иммуносупрессанттармен</a:t>
            </a:r>
            <a:r>
              <a:rPr lang="ru-RU" dirty="0"/>
              <a:t>,	</a:t>
            </a:r>
          </a:p>
          <a:p>
            <a:r>
              <a:rPr lang="ru-RU" dirty="0"/>
              <a:t>в) </a:t>
            </a:r>
            <a:r>
              <a:rPr lang="ru-RU" dirty="0" err="1"/>
              <a:t>кортикостероидты</a:t>
            </a:r>
            <a:r>
              <a:rPr lang="ru-RU" dirty="0"/>
              <a:t> </a:t>
            </a:r>
            <a:r>
              <a:rPr lang="ru-RU" dirty="0" err="1"/>
              <a:t>гормондармен</a:t>
            </a:r>
            <a:r>
              <a:rPr lang="ru-RU" dirty="0"/>
              <a:t>,	</a:t>
            </a:r>
          </a:p>
          <a:p>
            <a:r>
              <a:rPr lang="ru-RU" dirty="0"/>
              <a:t>г) </a:t>
            </a:r>
            <a:r>
              <a:rPr lang="ru-RU" dirty="0" err="1"/>
              <a:t>артық</a:t>
            </a:r>
            <a:r>
              <a:rPr lang="ru-RU" dirty="0"/>
              <a:t> </a:t>
            </a:r>
            <a:r>
              <a:rPr lang="ru-RU" dirty="0" err="1"/>
              <a:t>сәулелік</a:t>
            </a:r>
            <a:r>
              <a:rPr lang="ru-RU" dirty="0"/>
              <a:t> терапия.   </a:t>
            </a:r>
          </a:p>
          <a:p>
            <a:pPr marL="285750" indent="-285750">
              <a:buFont typeface="Arial" panose="020B0604020202020204" pitchFamily="34" charset="0"/>
              <a:buChar char="•"/>
            </a:pPr>
            <a:r>
              <a:rPr lang="ru-RU" dirty="0" err="1"/>
              <a:t>Лимфоидты</a:t>
            </a:r>
            <a:r>
              <a:rPr lang="ru-RU" dirty="0"/>
              <a:t> </a:t>
            </a:r>
            <a:r>
              <a:rPr lang="ru-RU" dirty="0" err="1"/>
              <a:t>ісіктер</a:t>
            </a:r>
            <a:r>
              <a:rPr lang="ru-RU" dirty="0"/>
              <a:t> (</a:t>
            </a:r>
            <a:r>
              <a:rPr lang="ru-RU" dirty="0" err="1"/>
              <a:t>лимфоцитарлы</a:t>
            </a:r>
            <a:r>
              <a:rPr lang="ru-RU" dirty="0"/>
              <a:t> лейкемия, лимфома, </a:t>
            </a:r>
            <a:r>
              <a:rPr lang="ru-RU" dirty="0" err="1"/>
              <a:t>тимома</a:t>
            </a:r>
            <a:r>
              <a:rPr lang="ru-RU" dirty="0"/>
              <a:t>).</a:t>
            </a:r>
          </a:p>
          <a:p>
            <a:pPr marL="285750" indent="-285750">
              <a:buFont typeface="Arial" panose="020B0604020202020204" pitchFamily="34" charset="0"/>
              <a:buChar char="•"/>
            </a:pPr>
            <a:r>
              <a:rPr lang="ru-RU" dirty="0" err="1"/>
              <a:t>Лимфоциттер</a:t>
            </a:r>
            <a:r>
              <a:rPr lang="ru-RU" dirty="0"/>
              <a:t> мен </a:t>
            </a:r>
            <a:r>
              <a:rPr lang="ru-RU" dirty="0" err="1"/>
              <a:t>макрофагтардың</a:t>
            </a:r>
            <a:r>
              <a:rPr lang="ru-RU" dirty="0"/>
              <a:t> </a:t>
            </a:r>
            <a:r>
              <a:rPr lang="ru-RU" dirty="0" err="1"/>
              <a:t>қатысуымен</a:t>
            </a:r>
            <a:r>
              <a:rPr lang="ru-RU" dirty="0"/>
              <a:t> </a:t>
            </a:r>
            <a:r>
              <a:rPr lang="ru-RU" dirty="0" err="1"/>
              <a:t>вирустық</a:t>
            </a:r>
            <a:r>
              <a:rPr lang="ru-RU" dirty="0"/>
              <a:t> </a:t>
            </a:r>
            <a:r>
              <a:rPr lang="ru-RU" dirty="0" err="1"/>
              <a:t>аурулар</a:t>
            </a:r>
            <a:r>
              <a:rPr lang="ru-RU" dirty="0"/>
              <a:t> (</a:t>
            </a:r>
            <a:r>
              <a:rPr lang="ru-RU" dirty="0" err="1"/>
              <a:t>цитомегаловирустық</a:t>
            </a:r>
            <a:r>
              <a:rPr lang="ru-RU" dirty="0"/>
              <a:t> инфекция, герпес, </a:t>
            </a:r>
            <a:r>
              <a:rPr lang="ru-RU" dirty="0" err="1"/>
              <a:t>қызылша</a:t>
            </a:r>
            <a:r>
              <a:rPr lang="ru-RU" dirty="0"/>
              <a:t>, мононуклеоз). </a:t>
            </a:r>
          </a:p>
          <a:p>
            <a:pPr marL="285750" indent="-285750">
              <a:buFont typeface="Arial" panose="020B0604020202020204" pitchFamily="34" charset="0"/>
              <a:buChar char="•"/>
            </a:pPr>
            <a:r>
              <a:rPr lang="ru-RU" dirty="0" err="1"/>
              <a:t>Ораза</a:t>
            </a:r>
            <a:r>
              <a:rPr lang="ru-RU" dirty="0"/>
              <a:t> </a:t>
            </a:r>
            <a:r>
              <a:rPr lang="ru-RU" dirty="0" err="1"/>
              <a:t>кезінде</a:t>
            </a:r>
            <a:r>
              <a:rPr lang="ru-RU" dirty="0"/>
              <a:t> </a:t>
            </a:r>
            <a:r>
              <a:rPr lang="ru-RU" dirty="0" err="1"/>
              <a:t>антиденелер</a:t>
            </a:r>
            <a:r>
              <a:rPr lang="ru-RU" dirty="0"/>
              <a:t> </a:t>
            </a:r>
            <a:r>
              <a:rPr lang="ru-RU" dirty="0" err="1"/>
              <a:t>синтезінің</a:t>
            </a:r>
            <a:r>
              <a:rPr lang="ru-RU" dirty="0"/>
              <a:t> </a:t>
            </a:r>
            <a:r>
              <a:rPr lang="ru-RU" dirty="0" err="1"/>
              <a:t>бұзылуы</a:t>
            </a:r>
            <a:r>
              <a:rPr lang="ru-RU" dirty="0"/>
              <a:t>. </a:t>
            </a:r>
          </a:p>
          <a:p>
            <a:pPr marL="285750" indent="-285750">
              <a:buFont typeface="Arial" panose="020B0604020202020204" pitchFamily="34" charset="0"/>
              <a:buChar char="•"/>
            </a:pPr>
            <a:r>
              <a:rPr lang="ru-RU" dirty="0" err="1"/>
              <a:t>Бүйрек</a:t>
            </a:r>
            <a:r>
              <a:rPr lang="ru-RU" dirty="0"/>
              <a:t> </a:t>
            </a:r>
            <a:r>
              <a:rPr lang="ru-RU" dirty="0" err="1"/>
              <a:t>арқылы</a:t>
            </a:r>
            <a:r>
              <a:rPr lang="ru-RU" dirty="0"/>
              <a:t> (</a:t>
            </a:r>
            <a:r>
              <a:rPr lang="ru-RU" dirty="0" err="1"/>
              <a:t>нефротикалық</a:t>
            </a:r>
            <a:r>
              <a:rPr lang="ru-RU" dirty="0"/>
              <a:t> </a:t>
            </a:r>
            <a:r>
              <a:rPr lang="ru-RU" dirty="0" err="1"/>
              <a:t>синдромда</a:t>
            </a:r>
            <a:r>
              <a:rPr lang="ru-RU" dirty="0"/>
              <a:t>) </a:t>
            </a:r>
            <a:r>
              <a:rPr lang="ru-RU" dirty="0" err="1"/>
              <a:t>және</a:t>
            </a:r>
            <a:r>
              <a:rPr lang="ru-RU" dirty="0"/>
              <a:t> </a:t>
            </a:r>
            <a:r>
              <a:rPr lang="ru-RU" dirty="0" err="1"/>
              <a:t>ішек</a:t>
            </a:r>
            <a:r>
              <a:rPr lang="ru-RU" dirty="0"/>
              <a:t> </a:t>
            </a:r>
            <a:r>
              <a:rPr lang="ru-RU" dirty="0" err="1"/>
              <a:t>арқылы</a:t>
            </a:r>
            <a:r>
              <a:rPr lang="ru-RU" dirty="0"/>
              <a:t> (</a:t>
            </a:r>
            <a:r>
              <a:rPr lang="ru-RU" dirty="0" err="1"/>
              <a:t>экссудативті</a:t>
            </a:r>
            <a:r>
              <a:rPr lang="ru-RU" dirty="0"/>
              <a:t> </a:t>
            </a:r>
            <a:r>
              <a:rPr lang="ru-RU" dirty="0" err="1"/>
              <a:t>энтеропатияда</a:t>
            </a:r>
            <a:r>
              <a:rPr lang="ru-RU" dirty="0"/>
              <a:t>) </a:t>
            </a:r>
            <a:r>
              <a:rPr lang="ru-RU" dirty="0" err="1"/>
              <a:t>антиденелердің</a:t>
            </a:r>
            <a:r>
              <a:rPr lang="ru-RU" dirty="0"/>
              <a:t> </a:t>
            </a:r>
            <a:r>
              <a:rPr lang="ru-RU" dirty="0" err="1"/>
              <a:t>жоғалуы</a:t>
            </a:r>
            <a:r>
              <a:rPr lang="ru-RU" dirty="0"/>
              <a:t>. </a:t>
            </a:r>
          </a:p>
          <a:p>
            <a:pPr marL="285750" indent="-285750">
              <a:buFont typeface="Arial" panose="020B0604020202020204" pitchFamily="34" charset="0"/>
              <a:buChar char="•"/>
            </a:pPr>
            <a:r>
              <a:rPr lang="ru-RU" dirty="0"/>
              <a:t>75 жастан кейінгі </a:t>
            </a:r>
            <a:r>
              <a:rPr lang="ru-RU" dirty="0" err="1"/>
              <a:t>қартайған</a:t>
            </a:r>
            <a:r>
              <a:rPr lang="ru-RU" dirty="0"/>
              <a:t> </a:t>
            </a:r>
            <a:r>
              <a:rPr lang="ru-RU" dirty="0" err="1"/>
              <a:t>кездегі</a:t>
            </a:r>
            <a:r>
              <a:rPr lang="ru-RU" dirty="0"/>
              <a:t> </a:t>
            </a:r>
            <a:r>
              <a:rPr lang="ru-RU" dirty="0" err="1"/>
              <a:t>иммундық</a:t>
            </a:r>
            <a:r>
              <a:rPr lang="ru-RU" dirty="0"/>
              <a:t> </a:t>
            </a:r>
            <a:r>
              <a:rPr lang="ru-RU" dirty="0" err="1"/>
              <a:t>жүйенің</a:t>
            </a:r>
            <a:r>
              <a:rPr lang="ru-RU" dirty="0"/>
              <a:t> </a:t>
            </a:r>
            <a:r>
              <a:rPr lang="ru-RU" dirty="0" err="1"/>
              <a:t>инволюциясы</a:t>
            </a:r>
            <a:r>
              <a:rPr lang="ru-RU" dirty="0"/>
              <a:t>. </a:t>
            </a:r>
          </a:p>
          <a:p>
            <a:pPr marL="285750" indent="-285750">
              <a:buFont typeface="Arial" panose="020B0604020202020204" pitchFamily="34" charset="0"/>
              <a:buChar char="•"/>
            </a:pPr>
            <a:r>
              <a:rPr lang="ru-RU" dirty="0" err="1"/>
              <a:t>Жаңа</a:t>
            </a:r>
            <a:r>
              <a:rPr lang="ru-RU" dirty="0"/>
              <a:t> </a:t>
            </a:r>
            <a:r>
              <a:rPr lang="ru-RU" dirty="0" err="1"/>
              <a:t>туылған</a:t>
            </a:r>
            <a:r>
              <a:rPr lang="ru-RU" dirty="0"/>
              <a:t> </a:t>
            </a:r>
            <a:r>
              <a:rPr lang="ru-RU" dirty="0" err="1"/>
              <a:t>нәрестелердегі</a:t>
            </a:r>
            <a:r>
              <a:rPr lang="ru-RU" dirty="0"/>
              <a:t> </a:t>
            </a:r>
            <a:r>
              <a:rPr lang="ru-RU" dirty="0" err="1"/>
              <a:t>антидене</a:t>
            </a:r>
            <a:r>
              <a:rPr lang="ru-RU" dirty="0"/>
              <a:t> </a:t>
            </a:r>
            <a:r>
              <a:rPr lang="ru-RU" dirty="0" err="1"/>
              <a:t>синтезінің</a:t>
            </a:r>
            <a:r>
              <a:rPr lang="ru-RU" dirty="0"/>
              <a:t> </a:t>
            </a:r>
            <a:r>
              <a:rPr lang="ru-RU" dirty="0" err="1"/>
              <a:t>жеткіліксіздігі</a:t>
            </a:r>
            <a:r>
              <a:rPr lang="ru-RU" dirty="0"/>
              <a:t>.</a:t>
            </a:r>
          </a:p>
        </p:txBody>
      </p:sp>
      <p:sp>
        <p:nvSpPr>
          <p:cNvPr id="3" name="Прямоугольник 2">
            <a:extLst>
              <a:ext uri="{FF2B5EF4-FFF2-40B4-BE49-F238E27FC236}">
                <a16:creationId xmlns:a16="http://schemas.microsoft.com/office/drawing/2014/main" xmlns="" id="{D03673FB-116F-4F16-BD82-1A8AB3033CD1}"/>
              </a:ext>
            </a:extLst>
          </p:cNvPr>
          <p:cNvSpPr/>
          <p:nvPr/>
        </p:nvSpPr>
        <p:spPr>
          <a:xfrm>
            <a:off x="1115616" y="980728"/>
            <a:ext cx="727280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000" dirty="0"/>
              <a:t>ЕКІНШІ ИММУНДЫҚ ЖЕТКІЛІКСІЗДІКТІҢ СЕБЕПТЕРІ</a:t>
            </a:r>
          </a:p>
        </p:txBody>
      </p:sp>
    </p:spTree>
    <p:extLst>
      <p:ext uri="{BB962C8B-B14F-4D97-AF65-F5344CB8AC3E}">
        <p14:creationId xmlns:p14="http://schemas.microsoft.com/office/powerpoint/2010/main" val="97903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942455-8A77-42E6-922E-0D199876C5BF}"/>
              </a:ext>
            </a:extLst>
          </p:cNvPr>
          <p:cNvSpPr>
            <a:spLocks noGrp="1"/>
          </p:cNvSpPr>
          <p:nvPr>
            <p:ph type="title"/>
          </p:nvPr>
        </p:nvSpPr>
        <p:spPr>
          <a:xfrm>
            <a:off x="457200" y="476672"/>
            <a:ext cx="8229600" cy="1066800"/>
          </a:xfrm>
        </p:spPr>
        <p:txBody>
          <a:bodyPr/>
          <a:lstStyle/>
          <a:p>
            <a:pPr algn="ctr"/>
            <a:r>
              <a:rPr lang="kk-KZ" dirty="0"/>
              <a:t>Лимфома</a:t>
            </a:r>
            <a:endParaRPr lang="ru-RU" dirty="0"/>
          </a:p>
        </p:txBody>
      </p:sp>
      <p:sp>
        <p:nvSpPr>
          <p:cNvPr id="3" name="Объект 2">
            <a:extLst>
              <a:ext uri="{FF2B5EF4-FFF2-40B4-BE49-F238E27FC236}">
                <a16:creationId xmlns:a16="http://schemas.microsoft.com/office/drawing/2014/main" xmlns="" id="{ACDB3518-E743-430C-9659-602690567FBD}"/>
              </a:ext>
            </a:extLst>
          </p:cNvPr>
          <p:cNvSpPr>
            <a:spLocks noGrp="1"/>
          </p:cNvSpPr>
          <p:nvPr>
            <p:ph idx="1"/>
          </p:nvPr>
        </p:nvSpPr>
        <p:spPr>
          <a:xfrm>
            <a:off x="457200" y="1628800"/>
            <a:ext cx="8229600" cy="4325112"/>
          </a:xfrm>
        </p:spPr>
        <p:txBody>
          <a:bodyPr>
            <a:normAutofit fontScale="77500" lnSpcReduction="20000"/>
          </a:bodyPr>
          <a:lstStyle/>
          <a:p>
            <a:r>
              <a:rPr lang="ru-RU" dirty="0"/>
              <a:t>Лимфома – лимфа </a:t>
            </a:r>
            <a:r>
              <a:rPr lang="ru-RU" dirty="0" err="1"/>
              <a:t>жүйесінің</a:t>
            </a:r>
            <a:r>
              <a:rPr lang="ru-RU" dirty="0"/>
              <a:t> </a:t>
            </a:r>
            <a:r>
              <a:rPr lang="ru-RU" dirty="0" err="1"/>
              <a:t>қатерлі</a:t>
            </a:r>
            <a:r>
              <a:rPr lang="ru-RU" dirty="0"/>
              <a:t> </a:t>
            </a:r>
            <a:r>
              <a:rPr lang="ru-RU" dirty="0" err="1"/>
              <a:t>ісік</a:t>
            </a:r>
            <a:r>
              <a:rPr lang="ru-RU" dirty="0"/>
              <a:t> </a:t>
            </a:r>
            <a:r>
              <a:rPr lang="ru-RU" dirty="0" err="1"/>
              <a:t>ауруы</a:t>
            </a:r>
            <a:r>
              <a:rPr lang="ru-RU" dirty="0"/>
              <a:t>. Лимфа </a:t>
            </a:r>
            <a:r>
              <a:rPr lang="ru-RU" dirty="0" err="1"/>
              <a:t>жүйесінде</a:t>
            </a:r>
            <a:r>
              <a:rPr lang="ru-RU" dirty="0"/>
              <a:t> 2 </a:t>
            </a:r>
            <a:r>
              <a:rPr lang="ru-RU" dirty="0" err="1"/>
              <a:t>түрлі</a:t>
            </a:r>
            <a:r>
              <a:rPr lang="ru-RU" dirty="0"/>
              <a:t> </a:t>
            </a:r>
            <a:r>
              <a:rPr lang="ru-RU" dirty="0" err="1"/>
              <a:t>жасушалар</a:t>
            </a:r>
            <a:r>
              <a:rPr lang="ru-RU" dirty="0"/>
              <a:t> </a:t>
            </a:r>
            <a:r>
              <a:rPr lang="ru-RU" dirty="0" err="1"/>
              <a:t>болады</a:t>
            </a:r>
            <a:r>
              <a:rPr lang="ru-RU" dirty="0"/>
              <a:t>: Т </a:t>
            </a:r>
            <a:r>
              <a:rPr lang="ru-RU" dirty="0" err="1"/>
              <a:t>және</a:t>
            </a:r>
            <a:r>
              <a:rPr lang="ru-RU" dirty="0"/>
              <a:t> В-</a:t>
            </a:r>
            <a:r>
              <a:rPr lang="ru-RU" dirty="0" err="1"/>
              <a:t>лимфоциттері</a:t>
            </a:r>
            <a:r>
              <a:rPr lang="ru-RU" dirty="0"/>
              <a:t>, </a:t>
            </a:r>
            <a:r>
              <a:rPr lang="ru-RU" dirty="0" err="1"/>
              <a:t>олар</a:t>
            </a:r>
            <a:r>
              <a:rPr lang="ru-RU" dirty="0"/>
              <a:t> </a:t>
            </a:r>
            <a:r>
              <a:rPr lang="ru-RU" dirty="0" err="1"/>
              <a:t>бөгде</a:t>
            </a:r>
            <a:r>
              <a:rPr lang="ru-RU" dirty="0"/>
              <a:t> </a:t>
            </a:r>
            <a:r>
              <a:rPr lang="ru-RU" dirty="0" err="1"/>
              <a:t>организмдерді</a:t>
            </a:r>
            <a:r>
              <a:rPr lang="ru-RU" dirty="0"/>
              <a:t> </a:t>
            </a:r>
            <a:r>
              <a:rPr lang="ru-RU" dirty="0" err="1"/>
              <a:t>жоюға</a:t>
            </a:r>
            <a:r>
              <a:rPr lang="ru-RU" dirty="0"/>
              <a:t> </a:t>
            </a:r>
            <a:r>
              <a:rPr lang="ru-RU" dirty="0" err="1"/>
              <a:t>жауап</a:t>
            </a:r>
            <a:r>
              <a:rPr lang="ru-RU" dirty="0"/>
              <a:t> </a:t>
            </a:r>
            <a:r>
              <a:rPr lang="ru-RU" dirty="0" err="1"/>
              <a:t>береді</a:t>
            </a:r>
            <a:r>
              <a:rPr lang="ru-RU" dirty="0"/>
              <a:t>. </a:t>
            </a:r>
            <a:r>
              <a:rPr lang="ru-RU" dirty="0" err="1"/>
              <a:t>Олардың</a:t>
            </a:r>
            <a:r>
              <a:rPr lang="ru-RU" dirty="0"/>
              <a:t> </a:t>
            </a:r>
            <a:r>
              <a:rPr lang="ru-RU" dirty="0" err="1"/>
              <a:t>шексіз</a:t>
            </a:r>
            <a:r>
              <a:rPr lang="ru-RU" dirty="0"/>
              <a:t> </a:t>
            </a:r>
            <a:r>
              <a:rPr lang="ru-RU" dirty="0" err="1"/>
              <a:t>бөлінуінде</a:t>
            </a:r>
            <a:r>
              <a:rPr lang="ru-RU" dirty="0"/>
              <a:t> лимфома </a:t>
            </a:r>
            <a:r>
              <a:rPr lang="ru-RU" dirty="0" err="1"/>
              <a:t>пайда</a:t>
            </a:r>
            <a:r>
              <a:rPr lang="ru-RU" dirty="0"/>
              <a:t> </a:t>
            </a:r>
            <a:r>
              <a:rPr lang="ru-RU" dirty="0" err="1"/>
              <a:t>болады</a:t>
            </a:r>
            <a:r>
              <a:rPr lang="ru-RU" dirty="0"/>
              <a:t>. </a:t>
            </a:r>
            <a:r>
              <a:rPr lang="ru-RU" dirty="0" err="1"/>
              <a:t>Көбінесе</a:t>
            </a:r>
            <a:r>
              <a:rPr lang="ru-RU" dirty="0"/>
              <a:t>, </a:t>
            </a:r>
            <a:r>
              <a:rPr lang="ru-RU" dirty="0" err="1"/>
              <a:t>лимфомалар</a:t>
            </a:r>
            <a:r>
              <a:rPr lang="ru-RU" dirty="0"/>
              <a:t> лимфа </a:t>
            </a:r>
            <a:r>
              <a:rPr lang="ru-RU" dirty="0" err="1"/>
              <a:t>жүйесіндегі</a:t>
            </a:r>
            <a:r>
              <a:rPr lang="ru-RU" dirty="0"/>
              <a:t> </a:t>
            </a:r>
            <a:r>
              <a:rPr lang="ru-RU" dirty="0" err="1"/>
              <a:t>немесе</a:t>
            </a:r>
            <a:r>
              <a:rPr lang="ru-RU" dirty="0"/>
              <a:t> </a:t>
            </a:r>
            <a:r>
              <a:rPr lang="ru-RU" dirty="0" err="1"/>
              <a:t>ішкі</a:t>
            </a:r>
            <a:r>
              <a:rPr lang="ru-RU" dirty="0"/>
              <a:t> </a:t>
            </a:r>
            <a:r>
              <a:rPr lang="ru-RU" dirty="0" err="1"/>
              <a:t>ағзалардағы</a:t>
            </a:r>
            <a:r>
              <a:rPr lang="ru-RU" dirty="0"/>
              <a:t> </a:t>
            </a:r>
            <a:r>
              <a:rPr lang="ru-RU" dirty="0" err="1"/>
              <a:t>қаттылау</a:t>
            </a:r>
            <a:r>
              <a:rPr lang="ru-RU" dirty="0"/>
              <a:t> </a:t>
            </a:r>
            <a:r>
              <a:rPr lang="ru-RU" dirty="0" err="1"/>
              <a:t>ісіктер</a:t>
            </a:r>
            <a:r>
              <a:rPr lang="ru-RU" dirty="0"/>
              <a:t>, </a:t>
            </a:r>
            <a:r>
              <a:rPr lang="ru-RU" dirty="0" err="1"/>
              <a:t>ауырсынбайтын</a:t>
            </a:r>
            <a:r>
              <a:rPr lang="ru-RU" dirty="0"/>
              <a:t>, </a:t>
            </a:r>
            <a:r>
              <a:rPr lang="ru-RU" dirty="0" err="1"/>
              <a:t>ұлғайған</a:t>
            </a:r>
            <a:r>
              <a:rPr lang="ru-RU" dirty="0"/>
              <a:t> лимфа </a:t>
            </a:r>
            <a:r>
              <a:rPr lang="ru-RU" dirty="0" err="1"/>
              <a:t>түйіндері</a:t>
            </a:r>
            <a:r>
              <a:rPr lang="ru-RU" dirty="0"/>
              <a:t> </a:t>
            </a:r>
            <a:r>
              <a:rPr lang="ru-RU" dirty="0" err="1"/>
              <a:t>секілді</a:t>
            </a:r>
            <a:r>
              <a:rPr lang="ru-RU" dirty="0"/>
              <a:t> </a:t>
            </a:r>
            <a:r>
              <a:rPr lang="ru-RU" dirty="0" err="1"/>
              <a:t>көрініс</a:t>
            </a:r>
            <a:r>
              <a:rPr lang="ru-RU" dirty="0"/>
              <a:t> </a:t>
            </a:r>
            <a:r>
              <a:rPr lang="ru-RU" dirty="0" err="1"/>
              <a:t>береді</a:t>
            </a:r>
            <a:r>
              <a:rPr lang="ru-RU" dirty="0"/>
              <a:t>. Лимфома </a:t>
            </a:r>
            <a:r>
              <a:rPr lang="ru-RU" dirty="0" err="1"/>
              <a:t>жасушалары</a:t>
            </a:r>
            <a:r>
              <a:rPr lang="ru-RU" dirty="0"/>
              <a:t> </a:t>
            </a:r>
            <a:r>
              <a:rPr lang="ru-RU" dirty="0" err="1"/>
              <a:t>бүкіл</a:t>
            </a:r>
            <a:r>
              <a:rPr lang="ru-RU" dirty="0"/>
              <a:t> </a:t>
            </a:r>
            <a:r>
              <a:rPr lang="ru-RU" dirty="0" err="1"/>
              <a:t>организмге</a:t>
            </a:r>
            <a:r>
              <a:rPr lang="ru-RU" dirty="0"/>
              <a:t> </a:t>
            </a:r>
            <a:r>
              <a:rPr lang="ru-RU" dirty="0" err="1"/>
              <a:t>өтіп</a:t>
            </a:r>
            <a:r>
              <a:rPr lang="ru-RU" dirty="0"/>
              <a:t>, </a:t>
            </a:r>
            <a:r>
              <a:rPr lang="ru-RU" dirty="0" err="1"/>
              <a:t>таралуы</a:t>
            </a:r>
            <a:r>
              <a:rPr lang="ru-RU" dirty="0"/>
              <a:t> </a:t>
            </a:r>
            <a:r>
              <a:rPr lang="ru-RU" dirty="0" err="1"/>
              <a:t>мүмкін</a:t>
            </a:r>
            <a:r>
              <a:rPr lang="ru-RU" dirty="0"/>
              <a:t>. </a:t>
            </a:r>
            <a:r>
              <a:rPr lang="ru-RU" dirty="0" err="1"/>
              <a:t>Лимфомалардың</a:t>
            </a:r>
            <a:r>
              <a:rPr lang="ru-RU" dirty="0"/>
              <a:t> </a:t>
            </a:r>
            <a:r>
              <a:rPr lang="ru-RU" dirty="0" err="1"/>
              <a:t>ішінде</a:t>
            </a:r>
            <a:r>
              <a:rPr lang="ru-RU" dirty="0"/>
              <a:t> </a:t>
            </a:r>
            <a:r>
              <a:rPr lang="ru-RU" dirty="0" err="1"/>
              <a:t>лимфогранулематозды</a:t>
            </a:r>
            <a:r>
              <a:rPr lang="ru-RU" dirty="0"/>
              <a:t> (</a:t>
            </a:r>
            <a:r>
              <a:rPr lang="ru-RU" dirty="0" err="1"/>
              <a:t>Ходжкин</a:t>
            </a:r>
            <a:r>
              <a:rPr lang="ru-RU" dirty="0"/>
              <a:t> </a:t>
            </a:r>
            <a:r>
              <a:rPr lang="ru-RU" dirty="0" err="1"/>
              <a:t>лимфомасы</a:t>
            </a:r>
            <a:r>
              <a:rPr lang="ru-RU" dirty="0"/>
              <a:t>) </a:t>
            </a:r>
            <a:r>
              <a:rPr lang="ru-RU" dirty="0" err="1"/>
              <a:t>бөледі</a:t>
            </a:r>
            <a:r>
              <a:rPr lang="ru-RU" dirty="0"/>
              <a:t>, </a:t>
            </a:r>
            <a:r>
              <a:rPr lang="ru-RU" dirty="0" err="1"/>
              <a:t>лимфомалардың</a:t>
            </a:r>
            <a:r>
              <a:rPr lang="ru-RU" dirty="0"/>
              <a:t> </a:t>
            </a:r>
            <a:r>
              <a:rPr lang="ru-RU" dirty="0" err="1"/>
              <a:t>басқа</a:t>
            </a:r>
            <a:r>
              <a:rPr lang="ru-RU" dirty="0"/>
              <a:t> </a:t>
            </a:r>
            <a:r>
              <a:rPr lang="ru-RU" dirty="0" err="1"/>
              <a:t>түрлері</a:t>
            </a:r>
            <a:r>
              <a:rPr lang="ru-RU" dirty="0"/>
              <a:t> – </a:t>
            </a:r>
            <a:r>
              <a:rPr lang="ru-RU" dirty="0" err="1"/>
              <a:t>ходжкиндік</a:t>
            </a:r>
            <a:r>
              <a:rPr lang="ru-RU" dirty="0"/>
              <a:t> емес </a:t>
            </a:r>
            <a:r>
              <a:rPr lang="ru-RU" dirty="0" err="1"/>
              <a:t>лимфомалар</a:t>
            </a:r>
            <a:r>
              <a:rPr lang="ru-RU" dirty="0"/>
              <a:t>. Лимфома </a:t>
            </a:r>
            <a:r>
              <a:rPr lang="ru-RU" dirty="0" err="1"/>
              <a:t>төмен</a:t>
            </a:r>
            <a:r>
              <a:rPr lang="ru-RU" dirty="0"/>
              <a:t> (</a:t>
            </a:r>
            <a:r>
              <a:rPr lang="ru-RU" dirty="0" err="1"/>
              <a:t>баяу</a:t>
            </a:r>
            <a:r>
              <a:rPr lang="ru-RU" dirty="0"/>
              <a:t> </a:t>
            </a:r>
            <a:r>
              <a:rPr lang="ru-RU" dirty="0" err="1"/>
              <a:t>өсетін</a:t>
            </a:r>
            <a:r>
              <a:rPr lang="ru-RU" dirty="0"/>
              <a:t>), </a:t>
            </a:r>
            <a:r>
              <a:rPr lang="ru-RU" dirty="0" err="1"/>
              <a:t>орташа</a:t>
            </a:r>
            <a:r>
              <a:rPr lang="ru-RU" dirty="0"/>
              <a:t> </a:t>
            </a:r>
            <a:r>
              <a:rPr lang="ru-RU" dirty="0" err="1"/>
              <a:t>және</a:t>
            </a:r>
            <a:r>
              <a:rPr lang="ru-RU" dirty="0"/>
              <a:t> жоғары </a:t>
            </a:r>
            <a:r>
              <a:rPr lang="ru-RU" dirty="0" err="1"/>
              <a:t>дәрежелі</a:t>
            </a:r>
            <a:r>
              <a:rPr lang="ru-RU" dirty="0"/>
              <a:t> </a:t>
            </a:r>
            <a:r>
              <a:rPr lang="ru-RU" dirty="0" err="1"/>
              <a:t>болады</a:t>
            </a:r>
            <a:r>
              <a:rPr lang="ru-RU" dirty="0"/>
              <a:t>. </a:t>
            </a:r>
            <a:r>
              <a:rPr lang="ru-RU" dirty="0" err="1"/>
              <a:t>мысалы</a:t>
            </a:r>
            <a:r>
              <a:rPr lang="ru-RU" dirty="0"/>
              <a:t>, </a:t>
            </a:r>
            <a:r>
              <a:rPr lang="ru-RU" dirty="0" err="1"/>
              <a:t>Буркитт</a:t>
            </a:r>
            <a:r>
              <a:rPr lang="ru-RU" dirty="0"/>
              <a:t> </a:t>
            </a:r>
            <a:r>
              <a:rPr lang="ru-RU" dirty="0" err="1"/>
              <a:t>лимфомасы</a:t>
            </a:r>
            <a:r>
              <a:rPr lang="ru-RU" dirty="0"/>
              <a:t> – </a:t>
            </a:r>
            <a:r>
              <a:rPr lang="ru-RU" dirty="0" err="1"/>
              <a:t>ауыр</a:t>
            </a:r>
            <a:r>
              <a:rPr lang="ru-RU" dirty="0"/>
              <a:t> </a:t>
            </a:r>
            <a:r>
              <a:rPr lang="ru-RU" dirty="0" err="1"/>
              <a:t>дәрежелі</a:t>
            </a:r>
            <a:r>
              <a:rPr lang="ru-RU" dirty="0"/>
              <a:t>,  </a:t>
            </a:r>
            <a:r>
              <a:rPr lang="ru-RU" dirty="0" err="1"/>
              <a:t>фолликулярлық</a:t>
            </a:r>
            <a:r>
              <a:rPr lang="ru-RU" dirty="0"/>
              <a:t> лимфома – </a:t>
            </a:r>
            <a:r>
              <a:rPr lang="ru-RU" dirty="0" err="1"/>
              <a:t>төмен</a:t>
            </a:r>
            <a:r>
              <a:rPr lang="ru-RU" dirty="0"/>
              <a:t> </a:t>
            </a:r>
            <a:r>
              <a:rPr lang="ru-RU" dirty="0" err="1"/>
              <a:t>дәрежелі</a:t>
            </a:r>
            <a:r>
              <a:rPr lang="ru-RU" dirty="0"/>
              <a:t>.</a:t>
            </a:r>
          </a:p>
        </p:txBody>
      </p:sp>
    </p:spTree>
    <p:extLst>
      <p:ext uri="{BB962C8B-B14F-4D97-AF65-F5344CB8AC3E}">
        <p14:creationId xmlns:p14="http://schemas.microsoft.com/office/powerpoint/2010/main" val="146980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Лимфома: причины, виды, стадии, диагностика и лечение | ООО «Геномед»">
            <a:extLst>
              <a:ext uri="{FF2B5EF4-FFF2-40B4-BE49-F238E27FC236}">
                <a16:creationId xmlns:a16="http://schemas.microsoft.com/office/drawing/2014/main" xmlns="" id="{B4A60B0E-CE6F-416E-941E-8B6D1F767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8" y="1124744"/>
            <a:ext cx="9168228"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9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лимфома неходжскинская и ходжкина">
            <a:extLst>
              <a:ext uri="{FF2B5EF4-FFF2-40B4-BE49-F238E27FC236}">
                <a16:creationId xmlns:a16="http://schemas.microsoft.com/office/drawing/2014/main" xmlns="" id="{FBD98084-2981-4595-8A3A-ECA61E9E9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96"/>
          <a:stretch/>
        </p:blipFill>
        <p:spPr bwMode="auto">
          <a:xfrm>
            <a:off x="0" y="692696"/>
            <a:ext cx="914400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6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0811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kk-KZ" dirty="0"/>
              <a:t>Лимфа түйіндерінің қатерлі ісігі</a:t>
            </a:r>
            <a:br>
              <a:rPr lang="kk-KZ" dirty="0"/>
            </a:br>
            <a:endParaRPr lang="ru-RU" dirty="0"/>
          </a:p>
        </p:txBody>
      </p:sp>
      <p:sp>
        <p:nvSpPr>
          <p:cNvPr id="3" name="Содержимое 2"/>
          <p:cNvSpPr>
            <a:spLocks noGrp="1"/>
          </p:cNvSpPr>
          <p:nvPr>
            <p:ph idx="1"/>
          </p:nvPr>
        </p:nvSpPr>
        <p:spPr>
          <a:xfrm>
            <a:off x="323528" y="1484784"/>
            <a:ext cx="8229600" cy="2304256"/>
          </a:xfrm>
        </p:spPr>
        <p:txBody>
          <a:bodyPr/>
          <a:lstStyle/>
          <a:p>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морфологиялық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белгісі</a:t>
            </a:r>
            <a:r>
              <a:rPr lang="ru-RU" dirty="0">
                <a:latin typeface="Times New Roman" pitchFamily="18" charset="0"/>
                <a:cs typeface="Times New Roman" pitchFamily="18" charset="0"/>
              </a:rPr>
              <a:t> Березовский-Штернберг </a:t>
            </a:r>
            <a:r>
              <a:rPr lang="ru-RU" dirty="0" err="1">
                <a:latin typeface="Times New Roman" pitchFamily="18" charset="0"/>
                <a:cs typeface="Times New Roman" pitchFamily="18" charset="0"/>
              </a:rPr>
              <a:t>клеткасының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a:t>
            </a:r>
            <a:r>
              <a:rPr lang="ru-RU" dirty="0"/>
              <a:t>.</a:t>
            </a:r>
          </a:p>
          <a:p>
            <a:endParaRPr lang="ru-RU" dirty="0"/>
          </a:p>
        </p:txBody>
      </p:sp>
      <p:pic>
        <p:nvPicPr>
          <p:cNvPr id="14338" name="Picture 2" descr="http://www.medical-enc.ru/m/11/img/lymphogranulomatosis-2.jpg"/>
          <p:cNvPicPr>
            <a:picLocks noChangeAspect="1" noChangeArrowheads="1"/>
          </p:cNvPicPr>
          <p:nvPr/>
        </p:nvPicPr>
        <p:blipFill>
          <a:blip r:embed="rId2" cstate="print"/>
          <a:srcRect/>
          <a:stretch>
            <a:fillRect/>
          </a:stretch>
        </p:blipFill>
        <p:spPr bwMode="auto">
          <a:xfrm>
            <a:off x="1341984" y="2492896"/>
            <a:ext cx="6192688" cy="395592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Лимфома : причины, симптомы, диагностика и лечение в Москве | ЦЭЛТ">
            <a:extLst>
              <a:ext uri="{FF2B5EF4-FFF2-40B4-BE49-F238E27FC236}">
                <a16:creationId xmlns:a16="http://schemas.microsoft.com/office/drawing/2014/main" xmlns="" id="{A2586722-9BBF-4ADF-B479-657CF2E24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 y="0"/>
            <a:ext cx="461374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Лимфома — Википедия">
            <a:extLst>
              <a:ext uri="{FF2B5EF4-FFF2-40B4-BE49-F238E27FC236}">
                <a16:creationId xmlns:a16="http://schemas.microsoft.com/office/drawing/2014/main" xmlns="" id="{81761B47-A074-411B-97FE-270E31981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3888432" cy="31079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лимфома причины и прогноз">
            <a:extLst>
              <a:ext uri="{FF2B5EF4-FFF2-40B4-BE49-F238E27FC236}">
                <a16:creationId xmlns:a16="http://schemas.microsoft.com/office/drawing/2014/main" xmlns="" id="{F75985D0-9D6B-41F7-A282-28E1D44525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001"/>
          <a:stretch/>
        </p:blipFill>
        <p:spPr bwMode="auto">
          <a:xfrm>
            <a:off x="1259632" y="3369499"/>
            <a:ext cx="626469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8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09800" y="457200"/>
            <a:ext cx="3547446" cy="707886"/>
          </a:xfrm>
          <a:prstGeom prst="rect">
            <a:avLst/>
          </a:prstGeom>
        </p:spPr>
        <p:txBody>
          <a:bodyPr wrap="none">
            <a:spAutoFit/>
          </a:bodyPr>
          <a:lstStyle/>
          <a:p>
            <a:r>
              <a:rPr lang="kk-KZ" sz="4000" b="1" i="1" dirty="0">
                <a:latin typeface="Times New Roman" pitchFamily="18" charset="0"/>
                <a:cs typeface="Times New Roman" pitchFamily="18" charset="0"/>
              </a:rPr>
              <a:t>Лимфа жүйесі</a:t>
            </a:r>
          </a:p>
        </p:txBody>
      </p:sp>
      <p:sp>
        <p:nvSpPr>
          <p:cNvPr id="6" name="Содержимое 2"/>
          <p:cNvSpPr txBox="1">
            <a:spLocks/>
          </p:cNvSpPr>
          <p:nvPr/>
        </p:nvSpPr>
        <p:spPr>
          <a:xfrm>
            <a:off x="0" y="1285860"/>
            <a:ext cx="4929190" cy="4929222"/>
          </a:xfrm>
          <a:prstGeom prst="rect">
            <a:avLst/>
          </a:prstGeom>
        </p:spPr>
        <p:txBody>
          <a:bodyPr>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400" b="1"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Лимфа жүйесі</a:t>
            </a:r>
            <a:r>
              <a:rPr kumimoji="0" lang="en-US" sz="2400" b="1"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systema</a:t>
            </a:r>
            <a:r>
              <a:rPr kumimoji="0" lang="en-US" sz="2400" b="1"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lymphaticum</a:t>
            </a:r>
            <a:r>
              <a:rPr kumimoji="0" lang="en-US" sz="2400" b="1"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a:t>
            </a:r>
            <a:r>
              <a:rPr kumimoji="0" lang="kk-KZ"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жүрек-қан</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тамырлар</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жүйесінің</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бір</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schemeClr val="bg2">
                    <a:lumMod val="10000"/>
                  </a:schemeClr>
                </a:solidFill>
                <a:effectLst/>
                <a:uLnTx/>
                <a:uFillTx/>
                <a:latin typeface="Times New Roman" pitchFamily="18" charset="0"/>
                <a:ea typeface="+mn-ea"/>
                <a:cs typeface="Times New Roman" pitchFamily="18" charset="0"/>
              </a:rPr>
              <a:t>бөлігі</a:t>
            </a:r>
            <a:r>
              <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a:t>
            </a:r>
            <a:r>
              <a:rPr kumimoji="0" lang="kk-KZ"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rPr>
              <a:t>Вена жүйесінің қосымша арнасы сияқты,онымен тығыз байланыста дамиды,әрі құрылысы жағынан ұқсас белгілері болады.Негізгі қызметі:лимфаны тіндерден вена арнасына өткізу,сондай-ақ иммундық реакцияларға қатысатын лимфоидтық элементтерді түзу және организмге келетін бөгде заттарды,бактерияларды т.б залалсыздандыру </a:t>
            </a:r>
            <a:endParaRPr kumimoji="0" lang="ru-RU" sz="2400" b="0" i="0" u="none" strike="noStrike" kern="1200" cap="none" spc="0" normalizeH="0" baseline="0" noProof="0" dirty="0">
              <a:ln>
                <a:noFill/>
              </a:ln>
              <a:solidFill>
                <a:schemeClr val="bg2">
                  <a:lumMod val="10000"/>
                </a:schemeClr>
              </a:solidFill>
              <a:effectLst/>
              <a:uLnTx/>
              <a:uFillTx/>
              <a:latin typeface="Times New Roman" pitchFamily="18" charset="0"/>
              <a:ea typeface="+mn-ea"/>
              <a:cs typeface="Times New Roman" pitchFamily="18" charset="0"/>
            </a:endParaRPr>
          </a:p>
        </p:txBody>
      </p:sp>
      <p:pic>
        <p:nvPicPr>
          <p:cNvPr id="1026" name="Picture 2" descr="C:\Users\Админ\Desktop\images (2).jpg"/>
          <p:cNvPicPr>
            <a:picLocks noChangeAspect="1" noChangeArrowheads="1"/>
          </p:cNvPicPr>
          <p:nvPr/>
        </p:nvPicPr>
        <p:blipFill>
          <a:blip r:embed="rId2"/>
          <a:srcRect/>
          <a:stretch>
            <a:fillRect/>
          </a:stretch>
        </p:blipFill>
        <p:spPr bwMode="auto">
          <a:xfrm>
            <a:off x="5029200" y="1219200"/>
            <a:ext cx="4114800" cy="5410200"/>
          </a:xfrm>
          <a:prstGeom prst="rect">
            <a:avLst/>
          </a:prstGeom>
          <a:noFill/>
        </p:spPr>
      </p:pic>
    </p:spTree>
    <p:extLst>
      <p:ext uri="{BB962C8B-B14F-4D97-AF65-F5344CB8AC3E}">
        <p14:creationId xmlns:p14="http://schemas.microsoft.com/office/powerpoint/2010/main" val="1554347461"/>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0108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dirty="0" err="1"/>
              <a:t>Мәселе маңыздылығы</a:t>
            </a:r>
            <a:endParaRPr lang="ru-RU" dirty="0"/>
          </a:p>
        </p:txBody>
      </p:sp>
      <p:sp>
        <p:nvSpPr>
          <p:cNvPr id="3" name="Содержимое 2"/>
          <p:cNvSpPr>
            <a:spLocks noGrp="1"/>
          </p:cNvSpPr>
          <p:nvPr>
            <p:ph idx="1"/>
          </p:nvPr>
        </p:nvSpPr>
        <p:spPr>
          <a:xfrm>
            <a:off x="179512" y="1700808"/>
            <a:ext cx="8964488" cy="4896544"/>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Бұл </a:t>
            </a:r>
            <a:r>
              <a:rPr lang="ru-RU" dirty="0">
                <a:latin typeface="Times New Roman" pitchFamily="18" charset="0"/>
                <a:cs typeface="Times New Roman" pitchFamily="18" charset="0"/>
              </a:rPr>
              <a:t>ауру </a:t>
            </a:r>
            <a:r>
              <a:rPr lang="ru-RU" dirty="0" err="1">
                <a:latin typeface="Times New Roman" pitchFamily="18" charset="0"/>
                <a:cs typeface="Times New Roman" pitchFamily="18" charset="0"/>
              </a:rPr>
              <a:t>жайында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алғаш рет</a:t>
            </a:r>
            <a:r>
              <a:rPr lang="ru-RU" dirty="0">
                <a:latin typeface="Times New Roman" pitchFamily="18" charset="0"/>
                <a:cs typeface="Times New Roman" pitchFamily="18" charset="0"/>
              </a:rPr>
              <a:t> 1832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Ходжкин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жазған</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Ең 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кездесетін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жері</a:t>
            </a:r>
            <a:r>
              <a:rPr lang="ru-RU" dirty="0">
                <a:latin typeface="Times New Roman" pitchFamily="18" charset="0"/>
                <a:cs typeface="Times New Roman" pitchFamily="18" charset="0"/>
              </a:rPr>
              <a:t> – АҚШ.</a:t>
            </a:r>
          </a:p>
          <a:p>
            <a:r>
              <a:rPr lang="ru-RU" dirty="0" err="1">
                <a:latin typeface="Times New Roman" pitchFamily="18" charset="0"/>
                <a:cs typeface="Times New Roman" pitchFamily="18" charset="0"/>
              </a:rPr>
              <a:t>Жапонияда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a:t>
            </a:r>
            <a:r>
              <a:rPr lang="ru-RU" dirty="0">
                <a:latin typeface="Times New Roman" pitchFamily="18" charset="0"/>
                <a:cs typeface="Times New Roman" pitchFamily="18" charset="0"/>
              </a:rPr>
              <a:t>ауру </a:t>
            </a:r>
            <a:r>
              <a:rPr lang="ru-RU" dirty="0" err="1">
                <a:latin typeface="Times New Roman" pitchFamily="18" charset="0"/>
                <a:cs typeface="Times New Roman" pitchFamily="18" charset="0"/>
              </a:rPr>
              <a:t>сирек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кездеседі</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Жастарда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кездеседі</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Балалар</a:t>
            </a:r>
            <a:r>
              <a:rPr lang="ru-RU" dirty="0">
                <a:latin typeface="Times New Roman" pitchFamily="18" charset="0"/>
                <a:cs typeface="Times New Roman" pitchFamily="18" charset="0"/>
              </a:rPr>
              <a:t> 16 </a:t>
            </a:r>
            <a:r>
              <a:rPr lang="ru-RU" dirty="0" err="1">
                <a:latin typeface="Times New Roman" pitchFamily="18" charset="0"/>
                <a:cs typeface="Times New Roman" pitchFamily="18" charset="0"/>
              </a:rPr>
              <a:t>жасқа дейін</a:t>
            </a:r>
            <a:r>
              <a:rPr lang="ru-RU" dirty="0">
                <a:latin typeface="Times New Roman" pitchFamily="18" charset="0"/>
                <a:cs typeface="Times New Roman" pitchFamily="18" charset="0"/>
              </a:rPr>
              <a:t>, ер </a:t>
            </a:r>
            <a:r>
              <a:rPr lang="ru-RU" dirty="0" err="1">
                <a:latin typeface="Times New Roman" pitchFamily="18" charset="0"/>
                <a:cs typeface="Times New Roman" pitchFamily="18" charset="0"/>
              </a:rPr>
              <a:t>балалар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ауырады</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30 </a:t>
            </a:r>
            <a:r>
              <a:rPr lang="ru-RU" dirty="0" err="1">
                <a:latin typeface="Times New Roman" pitchFamily="18" charset="0"/>
                <a:cs typeface="Times New Roman" pitchFamily="18" charset="0"/>
              </a:rPr>
              <a:t>жасқа дейін</a:t>
            </a:r>
            <a:r>
              <a:rPr lang="ru-RU" dirty="0">
                <a:latin typeface="Times New Roman" pitchFamily="18" charset="0"/>
                <a:cs typeface="Times New Roman" pitchFamily="18" charset="0"/>
              </a:rPr>
              <a:t> 45-50 </a:t>
            </a:r>
            <a:r>
              <a:rPr lang="ru-RU" dirty="0" err="1">
                <a:latin typeface="Times New Roman" pitchFamily="18" charset="0"/>
                <a:cs typeface="Times New Roman" pitchFamily="18" charset="0"/>
              </a:rPr>
              <a:t>пайыз</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жүйесінде кездесетін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ісіктердің арасында</a:t>
            </a:r>
            <a:r>
              <a:rPr lang="ru-RU" dirty="0">
                <a:latin typeface="Times New Roman" pitchFamily="18" charset="0"/>
                <a:cs typeface="Times New Roman" pitchFamily="18" charset="0"/>
              </a:rPr>
              <a:t> лимфогранулематоз </a:t>
            </a:r>
            <a:r>
              <a:rPr lang="ru-RU" dirty="0" err="1">
                <a:latin typeface="Times New Roman" pitchFamily="18" charset="0"/>
                <a:cs typeface="Times New Roman" pitchFamily="18" charset="0"/>
              </a:rPr>
              <a:t>жиілігі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жағынан бірінші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тұр </a:t>
            </a:r>
            <a:r>
              <a:rPr lang="ru-RU" dirty="0">
                <a:latin typeface="Times New Roman" pitchFamily="18" charset="0"/>
                <a:cs typeface="Times New Roman" pitchFamily="18" charset="0"/>
              </a:rPr>
              <a:t>(40%).</a:t>
            </a:r>
          </a:p>
          <a:p>
            <a:r>
              <a:rPr lang="ru-RU" dirty="0" err="1">
                <a:latin typeface="Times New Roman" pitchFamily="18" charset="0"/>
                <a:cs typeface="Times New Roman" pitchFamily="18" charset="0"/>
              </a:rPr>
              <a:t>Әйелдерге қарағанда еркектер</a:t>
            </a:r>
            <a:r>
              <a:rPr lang="ru-RU" dirty="0">
                <a:latin typeface="Times New Roman" pitchFamily="18" charset="0"/>
                <a:cs typeface="Times New Roman" pitchFamily="18" charset="0"/>
              </a:rPr>
              <a:t> 1,3-1,7 </a:t>
            </a:r>
            <a:r>
              <a:rPr lang="ru-RU" dirty="0" err="1">
                <a:latin typeface="Times New Roman" pitchFamily="18" charset="0"/>
                <a:cs typeface="Times New Roman" pitchFamily="18" charset="0"/>
              </a:rPr>
              <a:t>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ауырады</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393465600"/>
              </p:ext>
            </p:extLst>
          </p:nvPr>
        </p:nvGraphicFramePr>
        <p:xfrm>
          <a:off x="-252536" y="188640"/>
          <a:ext cx="9396536" cy="631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445096"/>
          </a:xfrm>
        </p:spPr>
        <p:txBody>
          <a:bodyPr>
            <a:normAutofit/>
          </a:bodyPr>
          <a:lstStyle/>
          <a:p>
            <a:pPr algn="ctr"/>
            <a:r>
              <a:rPr lang="ru-RU" dirty="0" err="1"/>
              <a:t>Клиникасы</a:t>
            </a:r>
            <a:r>
              <a:rPr lang="ru-RU" dirty="0"/>
              <a:t/>
            </a:r>
            <a:br>
              <a:rPr lang="ru-RU" dirty="0"/>
            </a:br>
            <a:endParaRPr lang="ru-RU" dirty="0"/>
          </a:p>
        </p:txBody>
      </p:sp>
      <p:sp>
        <p:nvSpPr>
          <p:cNvPr id="3" name="Содержимое 2"/>
          <p:cNvSpPr>
            <a:spLocks noGrp="1"/>
          </p:cNvSpPr>
          <p:nvPr>
            <p:ph idx="1"/>
          </p:nvPr>
        </p:nvSpPr>
        <p:spPr>
          <a:xfrm>
            <a:off x="457200" y="1556792"/>
            <a:ext cx="8229600" cy="5017744"/>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err="1">
                <a:latin typeface="Times New Roman" pitchFamily="18" charset="0"/>
                <a:cs typeface="Times New Roman" pitchFamily="18" charset="0"/>
              </a:rPr>
              <a:t>ЛГМ-ның клиникалық белгілері</a:t>
            </a:r>
            <a:r>
              <a:rPr lang="ru-RU" dirty="0">
                <a:latin typeface="Times New Roman" pitchFamily="18" charset="0"/>
                <a:cs typeface="Times New Roman" pitchFamily="18" charset="0"/>
              </a:rPr>
              <a:t> 2 </a:t>
            </a:r>
            <a:r>
              <a:rPr lang="ru-RU" dirty="0" err="1">
                <a:latin typeface="Times New Roman" pitchFamily="18" charset="0"/>
                <a:cs typeface="Times New Roman" pitchFamily="18" charset="0"/>
              </a:rPr>
              <a:t>топқа бөлінеді</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белгілері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ешбір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себепсіз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шеткі</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үлкеюі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ауырмайды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бірімен-бірі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байланыспаған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жан-жағындағы тінге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өспеген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қозғалмалы болады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жекелеген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белгілері</a:t>
            </a:r>
            <a:r>
              <a:rPr lang="ru-RU" dirty="0">
                <a:latin typeface="Times New Roman" pitchFamily="18" charset="0"/>
                <a:cs typeface="Times New Roman" pitchFamily="18" charset="0"/>
              </a:rPr>
              <a:t> – лимфа </a:t>
            </a:r>
            <a:r>
              <a:rPr lang="ru-RU" dirty="0" err="1">
                <a:latin typeface="Times New Roman" pitchFamily="18" charset="0"/>
                <a:cs typeface="Times New Roman" pitchFamily="18" charset="0"/>
              </a:rPr>
              <a:t>түйіндерінің әр топтарының үлкеюімен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ағзаларда патологиялық өзгерістердің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Клиникалық ағымына байланысты</a:t>
            </a:r>
            <a:r>
              <a:rPr lang="ru-RU" dirty="0">
                <a:latin typeface="Times New Roman" pitchFamily="18" charset="0"/>
                <a:cs typeface="Times New Roman" pitchFamily="18" charset="0"/>
              </a:rPr>
              <a:t> ауру </a:t>
            </a:r>
            <a:r>
              <a:rPr lang="ru-RU" dirty="0" err="1">
                <a:latin typeface="Times New Roman" pitchFamily="18" charset="0"/>
                <a:cs typeface="Times New Roman" pitchFamily="18" charset="0"/>
              </a:rPr>
              <a:t>үш түрде басталады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Жедел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 астынан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дененің ыстығы </a:t>
            </a:r>
            <a:r>
              <a:rPr lang="ru-RU" dirty="0">
                <a:latin typeface="Times New Roman" pitchFamily="18" charset="0"/>
                <a:cs typeface="Times New Roman" pitchFamily="18" charset="0"/>
              </a:rPr>
              <a:t>400-қа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көтеріледі</a:t>
            </a:r>
            <a:r>
              <a:rPr lang="ru-RU" dirty="0">
                <a:latin typeface="Times New Roman" pitchFamily="18" charset="0"/>
                <a:cs typeface="Times New Roman" pitchFamily="18" charset="0"/>
              </a:rPr>
              <a:t>, тер </a:t>
            </a:r>
            <a:r>
              <a:rPr lang="ru-RU" dirty="0" err="1">
                <a:latin typeface="Times New Roman" pitchFamily="18" charset="0"/>
                <a:cs typeface="Times New Roman" pitchFamily="18" charset="0"/>
              </a:rPr>
              <a:t>ағып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босаңсиды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әлсіздік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буындар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ауырады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Жеделдеу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шеткері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 </a:t>
            </a:r>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түйіндерінің және іштегі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мүшелердің зақымдануымен басталады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Аурудың созылмалы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 </a:t>
            </a:r>
            <a:r>
              <a:rPr lang="ru-RU" dirty="0">
                <a:latin typeface="Times New Roman" pitchFamily="18" charset="0"/>
                <a:cs typeface="Times New Roman" pitchFamily="18" charset="0"/>
              </a:rPr>
              <a:t>- 90 </a:t>
            </a:r>
            <a:r>
              <a:rPr lang="ru-RU" dirty="0" err="1">
                <a:latin typeface="Times New Roman" pitchFamily="18" charset="0"/>
                <a:cs typeface="Times New Roman" pitchFamily="18" charset="0"/>
              </a:rPr>
              <a:t>пайызда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кездесіп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қолданған емнен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аурудың өмірі </a:t>
            </a:r>
            <a:r>
              <a:rPr lang="ru-RU" dirty="0">
                <a:latin typeface="Times New Roman" pitchFamily="18" charset="0"/>
                <a:cs typeface="Times New Roman" pitchFamily="18" charset="0"/>
              </a:rPr>
              <a:t>10-15 </a:t>
            </a:r>
            <a:r>
              <a:rPr lang="ru-RU" dirty="0" err="1">
                <a:latin typeface="Times New Roman" pitchFamily="18" charset="0"/>
                <a:cs typeface="Times New Roman" pitchFamily="18" charset="0"/>
              </a:rPr>
              <a:t>жылға созылады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Қызудың </a:t>
            </a:r>
            <a:r>
              <a:rPr lang="ru-RU" dirty="0">
                <a:latin typeface="Times New Roman" pitchFamily="18" charset="0"/>
                <a:cs typeface="Times New Roman" pitchFamily="18" charset="0"/>
              </a:rPr>
              <a:t>38-қа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көтерілуі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Түнде ағып терлеу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Жүдеую Терінің қышуы </a:t>
            </a:r>
            <a:r>
              <a:rPr lang="ru-RU" dirty="0">
                <a:latin typeface="Times New Roman" pitchFamily="18" charset="0"/>
                <a:cs typeface="Times New Roman" pitchFamily="18" charset="0"/>
              </a:rPr>
              <a:t>т.б. (75-80 </a:t>
            </a:r>
            <a:r>
              <a:rPr lang="ru-RU" dirty="0" err="1">
                <a:latin typeface="Times New Roman" pitchFamily="18" charset="0"/>
                <a:cs typeface="Times New Roman" pitchFamily="18" charset="0"/>
              </a:rPr>
              <a:t>пайыз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мойын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түйіндері зақымданады</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589112"/>
          </a:xfrm>
        </p:spPr>
        <p:txBody>
          <a:bodyPr/>
          <a:lstStyle/>
          <a:p>
            <a:pPr algn="ctr"/>
            <a:r>
              <a:rPr lang="ru-RU" dirty="0"/>
              <a:t>Диагностика</a:t>
            </a:r>
          </a:p>
        </p:txBody>
      </p:sp>
      <p:sp>
        <p:nvSpPr>
          <p:cNvPr id="3" name="Содержимое 2"/>
          <p:cNvSpPr>
            <a:spLocks noGrp="1"/>
          </p:cNvSpPr>
          <p:nvPr>
            <p:ph idx="1"/>
          </p:nvPr>
        </p:nvSpPr>
        <p:spPr>
          <a:xfrm>
            <a:off x="251520" y="859528"/>
            <a:ext cx="8229600" cy="3217544"/>
          </a:xfrm>
        </p:spPr>
        <p:txBody>
          <a:bodyPr>
            <a:normAutofit lnSpcReduction="10000"/>
          </a:bodyPr>
          <a:lstStyle/>
          <a:p>
            <a:pPr>
              <a:buNone/>
            </a:pPr>
            <a:endParaRPr lang="ru-RU" dirty="0"/>
          </a:p>
          <a:p>
            <a:r>
              <a:rPr lang="ru-RU" dirty="0" err="1">
                <a:latin typeface="Times New Roman" pitchFamily="18" charset="0"/>
                <a:cs typeface="Times New Roman" pitchFamily="18" charset="0"/>
              </a:rPr>
              <a:t>Лабораториялық тексерулер</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клиникалық қан анализі</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Сарысулық белоктың құрамын және бөлшектерін анықтау</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Лейкоцитпен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сарсулық фосфатазаның қысымын цитохимиялық жолмен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тексеру</a:t>
            </a:r>
            <a:r>
              <a:rPr lang="ru-RU" dirty="0">
                <a:latin typeface="Times New Roman" pitchFamily="18" charset="0"/>
                <a:cs typeface="Times New Roman" pitchFamily="18" charset="0"/>
              </a:rPr>
              <a:t>.</a:t>
            </a:r>
          </a:p>
          <a:p>
            <a:endParaRPr lang="ru-RU" dirty="0"/>
          </a:p>
        </p:txBody>
      </p:sp>
      <p:sp>
        <p:nvSpPr>
          <p:cNvPr id="22532" name="AutoShape 4" descr="data:image/jpeg;base64,/9j/4AAQSkZJRgABAQAAAQABAAD/2wCEAAkGBxQSEhUUExQUFhUXFhcVFRcYFxQVFBQXFBUXFxYXGBcYHCggGBolHRQVITEhJSkrLi4uFx8zODMsNygtLisBCgoKDg0OGxAQGywmHyQvLCwsLCwsLCwsLCwsLCwsLCwsLCwsLCwsLCwsLCwsLCwsLCwsLCwsLCwsLCwsLCwsLP/AABEIAMEBBQMBIgACEQEDEQH/xAAcAAABBQEBAQAAAAAAAAAAAAAFAAMEBgcCAQj/xABKEAABAwIDBAYGBQkFCAMAAAABAAIRAwQFEiEGMUFREyJhcYGRMlKhscHRBxRCYpIWIyQzU3JzsuEVNIKiwkRUZHSDo9LwY5Oz/8QAGgEAAgMBAQAAAAAAAAAAAAAAAgQAAQMFBv/EADQRAAICAQMCBQEFBwUAAAAAAAABAhEDBBIhEzEFIjJBUTMUQmFxoRUjgYKRwfBDUmJysf/aAAwDAQACEQMRAD8A1j67U5+wJ0XT+fsCZyrtoW21Cm90Oi4dzXvTu5rgBegKUiWzvpXcyvRVdzXgao+I39G3bmr1WU283OAVOkEtz7ErpTzUfFr/AKC3q1SfQYSOOvD2wqrc/ShhbP8AaC/9ynUd7YhDMY27sr+1q0aVSoxzmnI59MhpcyHRoSeAWcpRo2hjnasyrFdt70PLW3VxM6gVDv7TwHYEOdtdfnfeXHcKjvmu8WwDJS6Sm4vAjO3KWuE/aHrBBhbOGoAKxUrXA3KLTpoKflRen/a7jwq1PmvWbQ3ZP95uJ/jVPgVBt7Ko/horDhWB6jN5IXKi442xq1vbyof7xck9lSp/5KYKd4NS66d31Xn/AFK6YRQa0AADQKyWTG8lj1OeBpYFXJk1etXAzl1UFuhlzyY8+1bH9HG031ygWPJNWjla4ne9pHVd36QVxiGE06jC0tGojgqVshmsMXpUHTlrh7GnWHDKXNPeCAPFb4p80LanD5bNmXkLsheJs5ZzC9hewlChKEvIXsJKEo8hKF6vCoQULwheSvVCcCSXMpSoVaPSmsycK4DVaKtDFVRXhTKgUZ4RoykRXBepwtSRABEapwLMcI24cdC0n92T7Arjh2PCoPQqjvpv+SqUKDjKw+E5TEqJTuQROoHaCI81mX0m7c6G3t62VsEVXsPWdzaHDcOcLDJPahvDjc3Rbtr9ura1Y9lOq11fdlb1sh5mN3csCx3GumeX1CXu5uJcfbuQyo8uMMDj2NBJPaUUwnZatXP6t5469VviTw7gUu05O2PRSiqQEddh3BWfZV7XCo4iWsa0ZR2mY84lFsc2EFtZVqziC9obECAJe0GB3Eqv7B1C17gdzxHZI59hmPFVkjUQsL/eIPtuXVHv6mU5eDs3ERpwXVLCpmowCCZe31HneR907+wyprbcMe4tkZgJBjSDz471Isrno3h0SNzm8HA7wVhCXsNzj7jNnZUyOs2D6zYny4qecEqsAcGy06giD5iZHii31FjYqsOamfQ5h3Bp57wQeSiXuK1KBcQSBHXA+0T9kDdw96Jx9mCpfA7h9EjgUXoMKrdhtlSP66nUptO6oIePKBPgVZbO9a8B1J7KjTr1dHDvYdfFC8TQayp8E1lc7io78I6a7sqkfqar6jjyb0LwB4vyJ17gYRbC67aYOYiTu7AtMMW5GOqyKON2HyFyQoBxdnMJt2NU+YT+1nEc4hJKUKOOU+YXBx+nzCvawd6XuGQlCBnaOnzCadtPT5hTYydRB8rhzlX3bU0+YTX5UsJAGpOgHMq9jK6iLEJK9EodZ4q10yeo0EvduAiZ15BA7vbSnmOWY3Axqe1RRd0SUklZbCkCqNU21Haufy2Haj2MDei9krnMqDU227CoVbbk8ipsK3o0d7ky8jmsxrbdv4NKhVduqnL2olArdZqj3Dmkssstrqr503RxSRbAHKi7/Q9Zt+pl5aCTVeJ46EK8XY0gRPaJAQPYrChZWvRZ8+Ul7nREudqYHAIsypm1KXypb3tfB0MfEFfcaq04bqSfIe7gq47Yiyrjpq1tSdVf1nk5tXHfuIEcFZrt4gLm2flY3jvkeJWbRqmVdux9tS0o29Ng45JBI8SVLpWzKZECARpoAjfSSJAUC9ZIJG8awrRdgba2wNa0uKY3upOy8pAke0BYxs9Zw0yI18lvDKsgTvHtWdYphTaVy+k3Qnr0wfttdwHaDI8Fjmi2jbA0pA6yDtcziQNBKcq6J2xEtPOTITjbJ1U5WDvcfRb2k/BJpNukdCUlFW2WjYN3SUnNqAZA6Brq7edP3Tx4SntqtkXOpF9GXgSSz7YHEj1uHboo4oMbTZTpnKWjfOUuPPlrJRLCscqU4bVnTQk7iOBldDo+VJ9zkfbPO2uxmt1ZF9MMd6IJIHInn8lOwPDCB0esfZIOrSdZaeBWk32GUKhL8vpGS5umvMjce9DWYc0PyUiXlwIMN1YCIkmY9oWMsc+w3DPi7rhgfDdpqLnCk54qPBiQYdI09I6OPfvUrHaLg7O1zshiOBbpuISwfZilbdYtD35gWuLYc0t0mZKM31UBhzRqOtoDPIJnDDZyI6vKsi2/BUutzPmuS08z5qWKaWRNnKIZpnmVwaS5v74U0xb4oHK6ZLHzSXnQqYxkiU423PI+RVF0QOhXDbqrb5jAJmWN0zEOgSOMwdB2qw4dhhcczh1Rz+0eXdzQHaXEmsqdV4z5sxIjSNBE7o4d0osfLpAZUlG5Eg7SNLehqS1rtC0AtO8b5HP3KFc2wB6pzNIlp5g/FQ6l7bvymrFSNRmMweKLUKtOszKyG5dRyIO8aeBTGTEttpciWHM+oottp/IMNGV50CKNtgPtez+q8dRb2+xJ2jqdKfwCH0VCuKcIticUnEbwADr2tB+KB3eJtIW2LT5cvMFZk5bXTI7oKafTTQuQm334WsdHmdqgtwXweno7vHxSTWB3gId3j4pIHhlF00DJ8m22tyfqb3E6l0TylwC5w2+DXAGqxzXHKDmaIf6p13oc+ya60zEn0w3wztd8ECfshTaWubJHoVJdB6MhobubAgtb1h1tN653J2Eovuy/3NZrm6FpI3wQYPbG5OW7QWxyJ959iDYXg9O3DnU801dXyQes0vnWJOrjqUVpujL2l7f8xhUiOk+BrNkd2Fd128QleU5EqPRqyIKsog1WZSq9t5h/SUBWHpUjrzLHEA+Rg+as1Yawot/TDqNRrhoWOB8iqkriFCTUkUbCrqm8htYEOdA6RuhdwGcbv8Q1R+pUDeoxuUCdOcb5VQo0JaJ5D3I/ZV+mpxP5ymADzcBuf81hp5q6fc11uOTjafAQDSWy0SOLePaAuaFI1JFJ4J403GHD/Cd/gubW4I6wEkD840cR6zV1fYe2sA9h13gjRwPhqCnTjcpkm0uKlPR1J0buqXN9kxKK4feho6gIHJwg68/mgFriddgDK3XjTPoHeJ4oxA6MEahw8fFSrCUmghe1mtEngN6q13eGo6ToOA5f1TOK359HX4Ing2HNqMBPFXxDuSU3PhEBjxlmOfPgoNTH7cb6tH8bT8URx2mKAqDg2jUf5U3u+C+e6FctI5IJ5Guw1gxQa8xslfaeyG+rRPgHfBR37b2bd1T8LD8AsvubPMczdx11Q9wjQoOpI16cL4NZq/SJajcap7mke8pWG3VKs+G060DVzjlAA8987gsoo0i5wa0SSYA5kq64DZsY1ziR0VPWo/X87UjcD6o3d080xpscss69jHPOOKFs0zGds6LbZraLKjC5vVBAnLzkHe48VnDcjyalVxcScxbMNHYeamY20xSeQQalJtWDpAfJaAOAy5fNAqlKU84Qg/JyjkuU5+t0/wACz2W0DGjKynmjdlbKseG39V0Z6LmtcCJDQdHAgHTcZWeNv3MboIHGPei+E7QVgQwbu/3o96apimTTyj5oL9Sp3u0t417mGu6Wuc0wGt9EkcArd9H97UrU6rqr3PIeAMxmOrKz/GKgdXquBBBqPII3EFx1Cvf0aD9GqHnVI8mN+a40fUem+6XbGMG6R0xvDf5QEPp7GNOqvdwwENHY33BNV2loXVw6qeKNRZx3icpO/kza+2XyO03Lz8lQQjuI4lLy2CYRTBiH7wpHxSTk0nyPZPDMuPEsj7MpdhgnRlwjiPiktFrWDZSVS1LbtinTZNrmLLTjWCftDva7URB7WnTlwTVy39CH8Ye5P2cAj/3Xl4rlnYokBhawNJmD57tfHf4p6uYYDyqO/mcuKp0iN27uzCPYu7v9X/iPtJVlEkiQe0SPFCNzkVtjLB5IfWb1lCHlVspq7t+kpubOUuaW5hqRIiVJDV7XAAnzVMhm2J25tzkqQDwcPRcBxE+7h7V5gzHurMdSaYB6z91PL9oT9rTl5q23GBNrAOuAHOBLmtiW098b97o3ldvZlY924BpA7NICyjgSdjE89x2gm7pDR9Mxxb48D2Li3qmeqIcd7eDj2KQ8FjKIDQc7nAzyAHxKsOz9JrWudAGkT3pi6OfPDuZAwzB3PHSViQyR1ftOkxryCs+JYWHN/NgAtEQNxA5dqiF3Vawb3OaPbJ9gKLsr66b0Dk7s0jiio0Z1ils10hSsHpvYAANES2ysS1zKrRo7qvjcCNx8d3gncKqtyhbKW7kUlDbKinbaVj0V2T/u1QedIt/1LAWNkwFvH0iVB0V6fuZfNzAsZcxrR1d6WzSpnU0uBzjd8IeqXAaIJChdNTPpDXmoj3SVyVVgNK+ApaMYHS0ncRE8xCs2B1/rFSjbvjLMZY6sNElzvAH2Kj06haZCvmxDA1tervd0eRp5ZgS7z6qZ085/Ti+H3FdVtjDqSXK7fmTcXvjWILt7ZaD92ZaPDchpTlff36p2ytQ4y4w0anhoNSuq+OEcO+LZGFGdI+UfJC8QxdlNrmUjLiC0u+y0HeGn7R7fehd/i1SpLZysJ9FugI7eJ8UOXLy6lviJ2MOj28z5/A9K036NW/oju2s7+SmFmK1f6N6f6G3tqv8A9I+Cwx9xyXY159toD2D3BNXlIlF8ug7h7lxcNC1UxJx5B1pgjCJLRKYqYS1j5aIRq3dom7jVApKxhym402DH26SlvpJI9zMnGPyQrkxZ6fth7k5amfEa/NQcXvadG2a2o8NJraDXUBs8AeYTNvj9uCPzrdf3v/FCoSfZDEssI92g3Uqb+wt9rv6Jy+d1Y+8hLMVovLsjsxzAw1jyYHHRqm1LhtQBzTLZMGCNxg6EAjcrcWu6BjkhL0tMn4c7qEKLUOqewx28KNX0chDHSVxTfnqsZ3uPc0T74T9VvUnsQ/Z85qlR3qgNHiSfgoQLXNDeg+LUOqGjidfBGzUnRQbqnmcAoiAy4ttKfY0n8RHyU+lDKJJ5he3rOtHIAKHtJVDKFMHi+e+Gn4kKyhpl6XOLgYyjfwE8e9F8NuIA5nfO/sVMt6skSNOA+JCPWryIzGAde2FGWi2sy1GlrgC06Gdx7EJvsMFMlwENnhwlPUb4aRwU7p2vEHcdChTcWDOCkjGPpHqxa3fa5rf+4PksYNUlfUmO7AW13SqUnVqzRUcHSCzqlpkb26iTzXzbtXgxsruvbF2bonlodEZmwC0xwkEFDNps0hcVQJleIngGB17yqKVuwvdvJ3NYPWc46ALWMG+iS3px9Ze+s/i1p6OkPEdY+YQpWWZDhOGVbmqKVCm6pUdMNbyG8knQDtK0kYOLO3bS0dUg9M4GQSS3QHiBlA7dVodxToWVs5ttSZTBLWS1oaXS4TLt53HRUi9q5iijleGaZJadZ8biwF0WsEHfIPevcYuqVG1qtf6dRhYxvEmR1u4I3h9iHuAMlVDbDJWvHgEZKUUmgbpZ6Z/Fm8gnZ6+MotRXJyo+FTjNPI1S+DzZ/DbcWjqtdk5iQCZ0A0GX5qo1QJMbpMd3BWWhhNS4aGMqNbTDgCHOOnaG8d6h7TYD9Vc0B4eHdkEELnnVAgWwfRwz9Co9r3//AKEfBY+tn2AbFnb+J86jitMfcGfY1p16zmE2/EGc1l9W8qeu7zUd13U9Z3mmemjnPIaqzE2c1y/E6fMLKHXNT1neaj1bmp67vNTporqNmuf2ow8UlluEV3kOlx3jivUW0reyybf0stK3aCY6SpA5DINPBVGh6Q7wrr9Ijg5ttAj85UHjkCpVAdbxantH9NHL8T+sy9/R+P0h/wDDPvCMUzo7+JU/nKDbDP8A0sj/AON3wRho9P8AiP8Aa5Laz6j/AIDHhD8kf5v7EnD6kOC7xJsPnmo1uIIM/aA81NuGSD3O9jgkTvDlUTSUfB7A0muaSC5zy4kbo0AHs9qctjmovad8GFLs9QO5s+QVMh25kBNUaesqXXamKR60GN0qEIdal1nEmQNwAA9qE41WbUcWFg/NglpLjxaDMCNdyOVePf7lWKhl7id7g7yjcrIgTbVQ08zz+SnsLn6k+KjOY1pnKJ5kSl9aJ0VkaC9u8M4ypjb6UEpUzvcY70UtLdpEgyOPBRlBDDr3rQQSOPYnLuxtaj89W3pVXtBAc+mxxA5SQmJDRyCG3WIjcENWXY9QtaFDP0FKnSD3ZnCm0NDj2wo93dcB4/JR3VzE+ShvciSJZH2iefq0ng9ndqSPiqq0SVbbq2Nek+lMOdBaTqMzSHAeJEeKBW9rG/xS2dcjemdxaJuEAM67twI8SSAAsbxSoWXVcD9tUH+crabbrHIATDmZjwbrxPNZLtVg1RtzXfAyOr1S0ggwDUdBIVQVIrO+QTcXD2OEOIO+Rombu8fVMvcSpl5ZkiZ3DzQ9tBxiGu10Gh17kZgNrbNi9LS2/cn3lYxXoOYcrmlp5EEFbNsuctrQ7KI/kJWuJcgT7HLk3lXtB2fco1/ddEYKejFyltXc5bTStj7mKNWCiHGRxCj1cZYUeXFLF6+AYvd2DeD7nd4SUTAb0ODj2hJY2Rl3+kGo0toQQYrPmCDHUG+NyplsQHCY3jkpu0mHtbScNYN67jHpNCC0MKpl4EE669Y/NO6W1CkI+IKMsjlJ+3wXrZG8ZTug5z2huV4JJECQrLYubUa5zSC0vfBnTesfxeybTcMgIGs6kzy3lXTZHAKNW2a94eSS4GKj2jQ8gVlrI/ef4GnhSqlF2uX/AFouwoacD1gfJEGhvMR1uI4kfJUrEcLsLZrTVFUZ3QIfXfqBMaHRMYNh1B9WnTqh5FQVQOs+Oq47yDoYCRjBSTd9js5Mk4OK2+ouLcrZ6zeY6wHHvTjbpha7rN4cRwiUDxbZu2tm56LMriQ2cznaO3jrHsC8oWYIgl0ZAYBgGXgEGOYWfDNeQ9Xx+2/b0vxBeYfiFKqXdHUY8gawZgE6e4oCNnbOJFtS48CeHaUXw3D6VJgNKmxmb0soAmIifMq6RVsl12iIJ3zuPYqxdMLHnNu117OaP3XA96jXxBaCRqEcYmEskrpAOrTHFNPqxu07k4yqS/LGg3J99GDqIKqUNrNseVZF+INbTLzBJjijNrf9GC0NBHDshQn1Wt702HcYMKgmx66uy7eVCZvkqTP3faotxVnQaDsUJZxc3WuiY+sFN1nJolWBZOw95JPGNQmLxh6YsaNXGR2AiZ9qk4KNSSpraQDyYAqQGgncW8PH+izyR3G+HJsZ6KbWMytAAaC9xG9zmtmTzOi+f6uL1a7mg6lzhz1JP9Vte2u0FGztqrTUaazqbm06Yc01M1QFuctBkNEzry0WLbMOpNq5qh1aAWaxrzQS+Am7Z5i5dSeaZ1I7ZCdw3aWpSDWwC0Ge1Qcbqh9ZzmmQY7VChDRQRxzE/rD80RAhathVM/VmNG/oIHf0axkMPI+S3fZenLqLfuNH/bC3wPbK/wAjPLygNsta1Gvh40RbEMIbWqgKw4vahkkBV7DelNcmOqm8up3Z+pHg5+1uFPkj4vsi1tMkHgstubR7HOGuhX0U+w6RkHkq3f7Ht1Mb+xDqM8s1bn2Jji8b4Rmuy7iGvmd4+K8Vrp4QKTnCOXxSWUXSBm7dhPbCn+bM/wC+uPkEBs6v5xvf81Z9uWfm3D/iyf8AKVU8JpE1C7gMw8Y3Lp6X0o5uv9Tv2Q/jTTIVw2Oug22a37zveqjibpO9WTZ+xq/VhUawlku1GpEb5G9Brl5f4h+D+uvwZ19INSaVAz6NYnzpuCnUW5bi31+zUd+IVCg20T89DucT5Mf8kRe6K9ueApvPhFZc3F978kepzK4YP5//AAslxfBwLTrDS7ugj5qTbtkSOLT/AJX/ANEAtZNN7jvcwx2NBEfNWPDwDTpnmx/vKBi9AqnckkAbtfcUetacUqfbLvMgoRhuHFzHvO5odHaYR51OGsHIR5AK7Ao5oU80g8k1c2YjxUu0Gp7l1csJB0PZu4KXTAcbQOp2DAdyl/V2uEFoPeAVwyppqI57j7l026bzRN2ZpbQNiuFM3tZB7J9yD05YHFw0CuD6zDxUDF7UVKL2sjMQIkwN4J9yhFJ33KndYkw6Ahp4yQFGmd2vdr7k8/ZWq4yQPxtXJ2Rq8Gj8bVKNrTItVhncVyWaKaNl644x/wBRPHZ657D/ANQKUS0M27wxupj3nuHFM3GKOOjdBz+1/RPHZ25k9Txztg92qGYvQfbFoqscMwkRDogxqQdFEibkMOt6ZJJYwk6klrZJ7TC5fRYATkZp91vyUF2N0xvD/wAP9VIs7xtdwY0OJdpqI36c1ZdnH1hv7NvkPkvDeD1G+z5KyfkVV5M/GfkvDsVV5M/GVOCtxWxdj1G+z5KxbNn8+w9hPsXQ2Lq8mfiPyRTCdnqtOoHOyxBGhk+5RlOSoexiqDou7Cg2JU2rhIdvT9HD4EIHEyi+SML/AC6J2nXD13UwwFMPsC3cUK3VQUnyV7GGt6QwkpV1gxc4kkpLRWLNArFr+r0j8nRtLb0taXyW+idSAFVXvrNcYDNXF2kxLiSVYtomjPW/50/yuQN9UT4rraWK2JnI1sv3rVAzELt49IBaT9H1W4fasyVWNaXOgFmYiDrqs1xUyAtI+jh8WjOx9SfMLDWN7R3w2K3diZtThxZTLqhpuzh4dlbkJ6hJ1AOpAIntUarbZ61m5zpNXNTbGgYGseIIjrcR4qR9IdyDbU4O6sJ7ujfKgW1WK2GjncVfLo3Fc/G+/wCR6PJFLHhbvlz9/wDiWW6wFzZhzYILTodx4LuhY1WNaOla2GOMFsgDj370cu6ukoLfOOdw11pO9mZZ26F2TKlpUZSI6ZsRoMjdSeE79UxZ3JedamfTUZQ2Dp4lP3bg6lSPc7t0b/VAdnmfn6hgiWnf++sur51EqSpFiN22kC4ieHAb+8wozsczmAGAHiXtPuKh7S081Ej7zfeqyaTaYzHs70OXPsnVC2TK4uiyYtW6IhwezKdJLtx+PkqtjN65lUhrjGmnqkjUdo+aYxPEy+kKQaA0OzzxJiF5tdidS2ZQyCmelpkuzsDiIygQd43rXSah5tRHEuzswyO8cpR4ao9biFX1inW4hV9ZU2ptPUIGamwx1dHVW7o10dvXjccJcWmk0yP2lbhruzrtrw6Xz/n9Rfruuxd24lW5+xOtxOrz9iz8Yq50kNHU3dZ27X5rwYg7oy7KIc4yMzv/AGEf7Lf+79APtUl939TRBilXmptKtdOGlNx8I96zV96ZpyxpDgIMukdydbduzPECWgx1n8SBz7UX7KftL9Aftz94/qaWPrn7F3kPmq3tyyrkpms0sPWjjppyQO3vqjdzy3Qfad47yrBjtXEq1Jgq29N1OAabg9gcQRoTxBISWp0stPTk7sc0mojmbSTtGb164B4nwRPZe7ArNnMO5s68FOdg1x/ux/8AsapeE4Pcio0i2cNfXalLQ/TNBqVLoHSjUI3yIIIPio9XE67fSpPH4fmmrq1xSsINNoHAGs1ojuao1DZa/wCLbZvfUcT7God3ywOkOVdonjexw7wmTtQ7krHgOzb2lxunUniBla2YniXZt6NOwe1/ZUvJqF5KJ0H8lA/Kk8j7F0NqzyPsV6OC2n7Kj5NXJwWz/Y0PJqnUJ0H8lHdtfHAoc/bwZssFaI7BLHjSoeQUU7NYbM9BbzzgfNV1GToP5KP+V08CvVef7Ew/9lQ8gvUfVB+zy+TNtqakVaw/4z/Q9VO5qkSO1WTbmtkq3H/NtOu70XT71R69xJ1cPNdLDOsaRys+LdlbJZqSCr/sPcEW4bwzu+CzRlwADqFbdl6xdS6jtzjoIPxWeoe6JvpIuOS/YtG2tYfVm/xW+1rh8VHt6w+sYd2XTx50HFD8WtatWkWkzq1wbG8g8wdFNwWyfkpdIXTSc5zQAMwLhElx36FIw4k790dzI1PT42mrjKXH4ONGk3t0IieXvQa6vB0k8MkeYf8AJDLi5dkIa068SJd5yoALnOmo57Z0JiYABAgN74QNcC+4s7cTHRszETAEcZI5eCh4HczdVG7wGS3uc4GPMlVrGqNWp0HRkgUdfQ1e6fSJB3Rw7SimyNSoax6RkdQwYidQUtLE1li1/ErfaplpxKjNM9496r93h1SoAGMJ1/8AdVZW3oY7rejxUi4xDMw9GN/E6QltbtUvMwegsjszm/wx7TBidxgyoe2+PU3sp0+j3TDjEjKMunLU+xWTFS2i0vqnw4+XErOcRpdO8udppAE6ADci8FxSlnWVryxMNV08WNw95Fbdm7NCnAak6AZpluo3clEuA8ZgMp17fnyXv1qoHTDNBp6WvfqvcrOhLY2uKJrjVPSCmAJAzat6sHXUpimy4yv1HRz1dW7wmaV5VE9Rsu0dqer3J2lcVcjqeVkTIMmZ7le9SafJW2UV2iSaja5bTJIGumo0bPBP1rWqX1YqcBxPMTMBRRUruFMZaYLT27p71ODK7nPdNMZoA0O7SePYt4u12ZhNtd3H/GGdm7l1tV6WQ+WkAEu0By7uR6p81pNDFWua1xfBIBIkmCRuVWt20TkyhoJEGOBHYWlLEcHpU2l1S6ugOTajGjuH5rcuF4hkx5GmlTOjoYZY22+C2HEWev71wcQZ6/vWd2/1cug3NzG/V5nfzDVZsLwm2qiW17nnrXHxb2LnbV8nQuXwHvrzPW968+uM9ce1c4fhFs2S6s90AkNdUY6Y4QBJKqlStU11MdyragXNot7a7DuqM/EnqdLMQA9hLt0OlUTp6sTr4tRTAazhXpEmOsJ4DeptJ1C5/wBiVfu+f9Ev7Cqfc8z8lZSVyVluZrRWv7Bqc2e35Jfk8/1me1WReKbmXRW/ycd67fIpKxpKbmQxL6WK1M3kZQ1zWxJLtes6XQDGpJ7dFRG29MzoDG9Xr6TqFI3dRwzudmyv0ENdGg8Ru8VS5a2YaT3z8kzCMqEck4qXI7bWlJwjM1v4vgF3aMp2+Ytc0zIOUODtN2p3jwXFOs0NMMRLA8NNfM9zAGjQcye5SUWXjmr4GsNvHPd1i0N11Jc0+0q32lGhlE12zx/OD5oBfYLTY3NDiZAiY3mE7g+DUK0zLTMATJOk6Dig96NenLbvrgszKtJunSUXd7mn4rp9WiRqaI7Q8D46qA7Y6gGkgkkcExV2VpNcGkHrDQgmOMyowbYQuKVN1N2WpTDokEVGjUaxv4qRsg7LUBc/M5wOgfOURujy1Q6rslbigKoLiXEBrd0kmN896c2XtKdO46rSHZHT1p0QufaNgOC3bmWzEqxO5c0qxI1JHiQpuH0A+q2YI1kHuKMYnYtewgAAj0YEarm67a5qxrGnRRcWsadUEGc3A8R3FVKvYupktJ7jzCstxULSQeBiOSC49ekBsAEydSmvDcrhLZ7MR1mJTju90Vj6lTOjy4O60uaM0nXKMpOg3aoe6wdwLfaptRz9Tp/VLrz6PDTULuqUkqtmFc+xCbY1Pu+1SKNrU+55lOjpPV1G/UbvNO03v1OXqjjI3o1ll8sCSv2R3Ttakb2ZvGFJp2tTi9oHY2UyyrUAByiSeYiFMz1ZIGUaSJO5brNJ+7FpY0vZEinjFVvVbTc7KSD6BzctCZT7cerZhktz0saZqbTHmY3Ik2zBa3OyHdwPuXj8Pp7iA08zmDfMLgZYS3N8npsOfHsSoANxhxqzVodY7gKcRrw1jeilTGqo/WUHkfw6Q+CebaUmuglp7QXkKUy1o/dd4vPwQqL+TVZ8XvEhYFjbel61vk5POTTw4d6tf1KlUkuzc9Krm+wuQ7DrBjj1aAcIMzxHHQp1rrUkgGiANIBgjmNDojjaMM2THJ2lRw/C7adWPd/1H/Nc4ZbUX1Wth9MB0NG/2ntXQZQDwWDra6tcSfepX9n2z3h9Rus65nuaToruZn5LLwXkCN0fufNRra7zVA3pQTqcvU1A7kFGzls7XoA7vfUcPaVLwnBqVBzTStqdN0wXNYAQ0jWXESsqfuG2vYsS5JSleISzxJKElCjF9vv7zdf8xS/kVTuPtd6SS6uD6ZwdT9YhHcrhsf8Aqf8AE73NSSQZexpp/WSsf/V/4m/zIbY+nbfxgkklI+pnan9Bf9v7F9PFc1N1L9938iSSk+xgcVf7pR72+8oPgn97d/DP8rUklh/qIGResH/WN8fcUcr7kklz9b6xnD2M1x/9dU/fd71V8d3N7z8Ekk1oPqxFNR6WBX8e8J1u9qSS9CjnMcpek/uXtH9W7vC9SRoBjjvRZ4qSPTPcfcEklpEzZZh6LO9c3u4pJLmZTqYu53S3juRe03BJJLjBZML9Edyq9L4n3lJJAWgpYbgih+PwXqSjCXcM0tw7gunJJLM0EF6kkqRZ6Ekkl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4" name="Picture 6" descr="http://klinika-krasota.ru/assets/images/Laboratornaja_diagnostika_kandidoza.jpg"/>
          <p:cNvPicPr>
            <a:picLocks noChangeAspect="1" noChangeArrowheads="1"/>
          </p:cNvPicPr>
          <p:nvPr/>
        </p:nvPicPr>
        <p:blipFill>
          <a:blip r:embed="rId3" cstate="print"/>
          <a:srcRect/>
          <a:stretch>
            <a:fillRect/>
          </a:stretch>
        </p:blipFill>
        <p:spPr bwMode="auto">
          <a:xfrm>
            <a:off x="1763688" y="3833664"/>
            <a:ext cx="5616624" cy="302433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ru-RU" dirty="0" err="1"/>
              <a:t>Емдеу</a:t>
            </a:r>
            <a:r>
              <a:rPr lang="ru-RU" dirty="0"/>
              <a:t/>
            </a:r>
            <a:br>
              <a:rPr lang="ru-RU" dirty="0"/>
            </a:br>
            <a:endParaRPr lang="ru-RU" dirty="0"/>
          </a:p>
        </p:txBody>
      </p:sp>
      <p:sp>
        <p:nvSpPr>
          <p:cNvPr id="3" name="Содержимое 2"/>
          <p:cNvSpPr>
            <a:spLocks noGrp="1"/>
          </p:cNvSpPr>
          <p:nvPr>
            <p:ph idx="1"/>
          </p:nvPr>
        </p:nvSpPr>
        <p:spPr>
          <a:xfrm>
            <a:off x="251520" y="1412776"/>
            <a:ext cx="8640960" cy="4968552"/>
          </a:xfrm>
        </p:spPr>
        <p:txBody>
          <a:bodyPr>
            <a:normAutofit fontScale="92500" lnSpcReduction="20000"/>
          </a:bodyPr>
          <a:lstStyle/>
          <a:p>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тоқпен емдеу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(гамматерапевтикалық, мегавольттік</a:t>
            </a:r>
            <a:r>
              <a:rPr lang="ru-RU" dirty="0">
                <a:latin typeface="Times New Roman" pitchFamily="18" charset="0"/>
                <a:cs typeface="Times New Roman" pitchFamily="18" charset="0"/>
              </a:rPr>
              <a:t> аппарат)</a:t>
            </a:r>
          </a:p>
          <a:p>
            <a:r>
              <a:rPr lang="ru-RU" dirty="0" err="1">
                <a:latin typeface="Times New Roman" pitchFamily="18" charset="0"/>
                <a:cs typeface="Times New Roman" pitchFamily="18" charset="0"/>
              </a:rPr>
              <a:t>Лимфогранулематоздың</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I – II</a:t>
            </a:r>
            <a:r>
              <a:rPr lang="ru-RU" dirty="0">
                <a:latin typeface="Times New Roman" pitchFamily="18" charset="0"/>
                <a:cs typeface="Times New Roman" pitchFamily="18" charset="0"/>
              </a:rPr>
              <a:t>а </a:t>
            </a:r>
            <a:r>
              <a:rPr lang="ru-RU" dirty="0" err="1">
                <a:latin typeface="Times New Roman" pitchFamily="18" charset="0"/>
                <a:cs typeface="Times New Roman" pitchFamily="18" charset="0"/>
              </a:rPr>
              <a:t>сатысында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радикалды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бағдарлама қолданылады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Зақымданған </a:t>
            </a:r>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түйіндерге қолданылатын сәуленің жиынтық дозасы</a:t>
            </a:r>
            <a:r>
              <a:rPr lang="ru-RU" dirty="0">
                <a:latin typeface="Times New Roman" pitchFamily="18" charset="0"/>
                <a:cs typeface="Times New Roman" pitchFamily="18" charset="0"/>
              </a:rPr>
              <a:t> 40-50 </a:t>
            </a:r>
            <a:r>
              <a:rPr lang="ru-RU" dirty="0" err="1">
                <a:latin typeface="Times New Roman" pitchFamily="18" charset="0"/>
                <a:cs typeface="Times New Roman" pitchFamily="18" charset="0"/>
              </a:rPr>
              <a:t>пайыз</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Профилактикалық емнің жиынтық дозасы</a:t>
            </a:r>
            <a:r>
              <a:rPr lang="ru-RU" dirty="0">
                <a:latin typeface="Times New Roman" pitchFamily="18" charset="0"/>
                <a:cs typeface="Times New Roman" pitchFamily="18" charset="0"/>
              </a:rPr>
              <a:t> 35-40 гр.</a:t>
            </a:r>
          </a:p>
          <a:p>
            <a:r>
              <a:rPr lang="ru-RU" dirty="0" err="1">
                <a:latin typeface="Times New Roman" pitchFamily="18" charset="0"/>
                <a:cs typeface="Times New Roman" pitchFamily="18" charset="0"/>
              </a:rPr>
              <a:t>Химиялық дәрілер </a:t>
            </a:r>
            <a:r>
              <a:rPr lang="ru-RU" dirty="0">
                <a:latin typeface="Times New Roman" pitchFamily="18" charset="0"/>
                <a:cs typeface="Times New Roman" pitchFamily="18" charset="0"/>
              </a:rPr>
              <a:t>МОРР (</a:t>
            </a:r>
            <a:r>
              <a:rPr lang="ru-RU" dirty="0" err="1">
                <a:latin typeface="Times New Roman" pitchFamily="18" charset="0"/>
                <a:cs typeface="Times New Roman" pitchFamily="18" charset="0"/>
              </a:rPr>
              <a:t>эмбихин+винкристин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прокарбазин+преднизолон</a:t>
            </a:r>
            <a:r>
              <a:rPr lang="ru-RU" dirty="0">
                <a:latin typeface="Times New Roman" pitchFamily="18" charset="0"/>
                <a:cs typeface="Times New Roman" pitchFamily="18" charset="0"/>
              </a:rPr>
              <a:t>), СУРР (СС</a:t>
            </a:r>
            <a:r>
              <a:rPr lang="en-US" dirty="0">
                <a:latin typeface="Times New Roman" pitchFamily="18" charset="0"/>
                <a:cs typeface="Times New Roman" pitchFamily="18" charset="0"/>
              </a:rPr>
              <a:t>NY+</a:t>
            </a:r>
            <a:r>
              <a:rPr lang="ru-RU" dirty="0" err="1">
                <a:latin typeface="Times New Roman" pitchFamily="18" charset="0"/>
                <a:cs typeface="Times New Roman" pitchFamily="18" charset="0"/>
              </a:rPr>
              <a:t>винбластин+прокарбазин+преднизолон</a:t>
            </a:r>
            <a:r>
              <a:rPr lang="ru-RU" dirty="0">
                <a:latin typeface="Times New Roman" pitchFamily="18" charset="0"/>
                <a:cs typeface="Times New Roman" pitchFamily="18" charset="0"/>
              </a:rPr>
              <a:t>), АВУД (</a:t>
            </a:r>
            <a:r>
              <a:rPr lang="ru-RU" dirty="0" err="1">
                <a:latin typeface="Times New Roman" pitchFamily="18" charset="0"/>
                <a:cs typeface="Times New Roman" pitchFamily="18" charset="0"/>
              </a:rPr>
              <a:t>адриамицин+блеомицин+винбластин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схемалары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қолданылады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Химиялық </a:t>
            </a:r>
            <a:r>
              <a:rPr lang="ru-RU" dirty="0">
                <a:latin typeface="Times New Roman" pitchFamily="18" charset="0"/>
                <a:cs typeface="Times New Roman" pitchFamily="18" charset="0"/>
              </a:rPr>
              <a:t>ем мен </a:t>
            </a:r>
            <a:r>
              <a:rPr lang="ru-RU" dirty="0" err="1">
                <a:latin typeface="Times New Roman" pitchFamily="18" charset="0"/>
                <a:cs typeface="Times New Roman" pitchFamily="18" charset="0"/>
              </a:rPr>
              <a:t>сәулені қосып қолданған емнің нәтижесі одан</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жоғары</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1000" y="0"/>
            <a:ext cx="7851648" cy="1600200"/>
          </a:xfrm>
        </p:spPr>
        <p:txBody>
          <a:bodyPr>
            <a:normAutofit/>
          </a:bodyPr>
          <a:lstStyle/>
          <a:p>
            <a:pPr algn="ctr"/>
            <a:r>
              <a:rPr lang="kk-KZ" sz="6000" i="1" dirty="0">
                <a:latin typeface="Times New Roman" pitchFamily="18" charset="0"/>
                <a:cs typeface="Times New Roman" pitchFamily="18" charset="0"/>
              </a:rPr>
              <a:t>Қорытынды:</a:t>
            </a:r>
            <a:endParaRPr lang="ru-RU" sz="6000" i="1" dirty="0">
              <a:latin typeface="Times New Roman" pitchFamily="18" charset="0"/>
              <a:cs typeface="Times New Roman" pitchFamily="18" charset="0"/>
            </a:endParaRPr>
          </a:p>
        </p:txBody>
      </p:sp>
      <p:sp>
        <p:nvSpPr>
          <p:cNvPr id="6" name="Содержимое 2"/>
          <p:cNvSpPr txBox="1">
            <a:spLocks/>
          </p:cNvSpPr>
          <p:nvPr/>
        </p:nvSpPr>
        <p:spPr>
          <a:xfrm>
            <a:off x="381000" y="1916832"/>
            <a:ext cx="8305800" cy="4167188"/>
          </a:xfrm>
          <a:prstGeom prst="rect">
            <a:avLst/>
          </a:prstGeom>
        </p:spPr>
        <p:style>
          <a:lnRef idx="2">
            <a:schemeClr val="accent1"/>
          </a:lnRef>
          <a:fillRef idx="1">
            <a:schemeClr val="lt1"/>
          </a:fillRef>
          <a:effectRef idx="0">
            <a:schemeClr val="accent1"/>
          </a:effectRef>
          <a:fontRef idx="minor">
            <a:schemeClr val="dk1"/>
          </a:fontRef>
        </p:style>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Georgia" pitchFamily="18" charset="0"/>
              <a:buNone/>
              <a:tabLst/>
              <a:defRPr/>
            </a:pPr>
            <a:r>
              <a:rPr kumimoji="0" lang="kk-KZ" altLang="ru-RU"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Лимфа жүйесі ұлпа сұйықтығының қанайналым жүйесіне қосылуына көмектеседі, лейкоциттер түзеді ,  ағзаға түскен бөгде денелер мен бактерияларды ұстап, биологиялық сүзгі қызметін атқарады және аш ішек бүрлеріндегі майларды сіңіруге қатысады. Адамда лимфаның қозғалуына 3 жағдай әсер етеді: лимфа тамырларына жақын орналасқан қаңка бұлшықеттерінің жиырылуына байланысты. Кеуде қуысының тынысалу қозғалыстарының әсерінен. Ішек бүрлерінің жиырылуы мен босаңсуына сәйкес ағады. Қаңқа бұлшықеттері жиырылып, лимфа тамырларын қысқанда лимфа бір бағыт бойымен қозғалады. Лимфа қанға қарағанда баяу қозғалады.</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altLang="ru-RU"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9880135"/>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62000" y="762000"/>
            <a:ext cx="7851648" cy="1828800"/>
          </a:xfrm>
        </p:spPr>
        <p:txBody>
          <a:bodyPr/>
          <a:lstStyle/>
          <a:p>
            <a:pPr algn="ctr"/>
            <a:r>
              <a:rPr lang="kk-KZ" i="1" dirty="0"/>
              <a:t>Пайдаланылған әдебиеттер:</a:t>
            </a:r>
            <a:endParaRPr lang="ru-RU" i="1" dirty="0"/>
          </a:p>
        </p:txBody>
      </p:sp>
      <p:sp>
        <p:nvSpPr>
          <p:cNvPr id="5" name="Подзаголовок 4"/>
          <p:cNvSpPr>
            <a:spLocks noGrp="1"/>
          </p:cNvSpPr>
          <p:nvPr>
            <p:ph type="subTitle" idx="1"/>
          </p:nvPr>
        </p:nvSpPr>
        <p:spPr>
          <a:xfrm>
            <a:off x="609600" y="2590800"/>
            <a:ext cx="7854696" cy="3358480"/>
          </a:xfrm>
        </p:spPr>
        <p:style>
          <a:lnRef idx="2">
            <a:schemeClr val="accent3"/>
          </a:lnRef>
          <a:fillRef idx="1">
            <a:schemeClr val="lt1"/>
          </a:fillRef>
          <a:effectRef idx="0">
            <a:schemeClr val="accent3"/>
          </a:effectRef>
          <a:fontRef idx="minor">
            <a:schemeClr val="dk1"/>
          </a:fontRef>
        </p:style>
        <p:txBody>
          <a:bodyPr>
            <a:noAutofit/>
          </a:bodyPr>
          <a:lstStyle/>
          <a:p>
            <a:pPr marL="365760" indent="-256032" algn="just">
              <a:buFont typeface="Georgia"/>
              <a:buChar char="•"/>
              <a:defRPr/>
            </a:pPr>
            <a:r>
              <a:rPr lang="ru-RU" altLang="ru-RU" sz="2000" dirty="0">
                <a:latin typeface="Times New Roman" pitchFamily="18" charset="0"/>
                <a:cs typeface="Times New Roman" pitchFamily="18" charset="0"/>
              </a:rPr>
              <a:t>М.Г. Привес. 12-е издание, 2009г. (36,492-508 </a:t>
            </a:r>
            <a:r>
              <a:rPr lang="ru-RU" altLang="ru-RU" sz="2000" dirty="0" err="1">
                <a:latin typeface="Times New Roman" pitchFamily="18" charset="0"/>
                <a:cs typeface="Times New Roman" pitchFamily="18" charset="0"/>
              </a:rPr>
              <a:t>беттер</a:t>
            </a:r>
            <a:r>
              <a:rPr lang="ru-RU" altLang="ru-RU" sz="2000" dirty="0">
                <a:latin typeface="Times New Roman" pitchFamily="18" charset="0"/>
                <a:cs typeface="Times New Roman" pitchFamily="18" charset="0"/>
              </a:rPr>
              <a:t>)</a:t>
            </a:r>
          </a:p>
          <a:p>
            <a:pPr marL="365760" indent="-256032" algn="just">
              <a:buFont typeface="Georgia"/>
              <a:buChar char="•"/>
              <a:defRPr/>
            </a:pPr>
            <a:r>
              <a:rPr lang="ru-RU" altLang="ru-RU" sz="2000" dirty="0" err="1">
                <a:latin typeface="Times New Roman" pitchFamily="18" charset="0"/>
                <a:cs typeface="Times New Roman" pitchFamily="18" charset="0"/>
              </a:rPr>
              <a:t>Осроверхов</a:t>
            </a:r>
            <a:r>
              <a:rPr lang="ru-RU" altLang="ru-RU" sz="2000" dirty="0">
                <a:latin typeface="Times New Roman" pitchFamily="18" charset="0"/>
                <a:cs typeface="Times New Roman" pitchFamily="18" charset="0"/>
              </a:rPr>
              <a:t> Г.Е., </a:t>
            </a:r>
            <a:r>
              <a:rPr lang="ru-RU" altLang="ru-RU" sz="2000" dirty="0" err="1">
                <a:latin typeface="Times New Roman" pitchFamily="18" charset="0"/>
                <a:cs typeface="Times New Roman" pitchFamily="18" charset="0"/>
              </a:rPr>
              <a:t>Бомаш</a:t>
            </a:r>
            <a:r>
              <a:rPr lang="ru-RU" altLang="ru-RU" sz="2000" dirty="0">
                <a:latin typeface="Times New Roman" pitchFamily="18" charset="0"/>
                <a:cs typeface="Times New Roman" pitchFamily="18" charset="0"/>
              </a:rPr>
              <a:t> Ю.М., </a:t>
            </a:r>
            <a:r>
              <a:rPr lang="ru-RU" altLang="ru-RU" sz="2000" dirty="0" err="1">
                <a:latin typeface="Times New Roman" pitchFamily="18" charset="0"/>
                <a:cs typeface="Times New Roman" pitchFamily="18" charset="0"/>
              </a:rPr>
              <a:t>Лубоцкий</a:t>
            </a:r>
            <a:r>
              <a:rPr lang="ru-RU" altLang="ru-RU" sz="2000" dirty="0">
                <a:latin typeface="Times New Roman" pitchFamily="18" charset="0"/>
                <a:cs typeface="Times New Roman" pitchFamily="18" charset="0"/>
              </a:rPr>
              <a:t> Д.Н.( 416-417беттер)</a:t>
            </a:r>
          </a:p>
          <a:p>
            <a:pPr marL="365760" indent="-256032" algn="just">
              <a:buFont typeface="Georgia"/>
              <a:buChar char="•"/>
              <a:defRPr/>
            </a:pPr>
            <a:r>
              <a:rPr lang="ru-RU" altLang="ru-RU" sz="2000" dirty="0">
                <a:latin typeface="Times New Roman" pitchFamily="18" charset="0"/>
                <a:cs typeface="Times New Roman" pitchFamily="18" charset="0"/>
              </a:rPr>
              <a:t>Каган И.И ., Чемезов С.В. 2011г.(451,476-480 </a:t>
            </a:r>
            <a:r>
              <a:rPr lang="ru-RU" altLang="ru-RU" sz="2000" dirty="0" err="1">
                <a:latin typeface="Times New Roman" pitchFamily="18" charset="0"/>
                <a:cs typeface="Times New Roman" pitchFamily="18" charset="0"/>
              </a:rPr>
              <a:t>беттер</a:t>
            </a:r>
            <a:r>
              <a:rPr lang="ru-RU" altLang="ru-RU" sz="2000" dirty="0">
                <a:latin typeface="Times New Roman" pitchFamily="18" charset="0"/>
                <a:cs typeface="Times New Roman" pitchFamily="18" charset="0"/>
              </a:rPr>
              <a:t>)</a:t>
            </a:r>
          </a:p>
          <a:p>
            <a:pPr marL="365760" indent="-256032" algn="just">
              <a:buFont typeface="Georgia"/>
              <a:buChar char="•"/>
              <a:defRPr/>
            </a:pPr>
            <a:r>
              <a:rPr lang="ru-RU" altLang="ru-RU" sz="2000" dirty="0">
                <a:latin typeface="Times New Roman" pitchFamily="18" charset="0"/>
                <a:cs typeface="Times New Roman" pitchFamily="18" charset="0"/>
              </a:rPr>
              <a:t>Жданов Д.А. Общая анатомия и физиология лимфатической системы. -М.: </a:t>
            </a:r>
            <a:r>
              <a:rPr lang="ru-RU" altLang="ru-RU" sz="2000" dirty="0" err="1">
                <a:latin typeface="Times New Roman" pitchFamily="18" charset="0"/>
                <a:cs typeface="Times New Roman" pitchFamily="18" charset="0"/>
              </a:rPr>
              <a:t>Медгиз</a:t>
            </a:r>
            <a:r>
              <a:rPr lang="ru-RU" altLang="ru-RU" sz="2000" dirty="0">
                <a:latin typeface="Times New Roman" pitchFamily="18" charset="0"/>
                <a:cs typeface="Times New Roman" pitchFamily="18" charset="0"/>
              </a:rPr>
              <a:t>, 1952. – 336 </a:t>
            </a:r>
            <a:r>
              <a:rPr lang="ru-RU" altLang="ru-RU" sz="2000" dirty="0" err="1">
                <a:latin typeface="Times New Roman" pitchFamily="18" charset="0"/>
                <a:cs typeface="Times New Roman" pitchFamily="18" charset="0"/>
              </a:rPr>
              <a:t>беттер</a:t>
            </a:r>
            <a:endParaRPr lang="ru-RU" altLang="ru-RU" sz="2000" dirty="0">
              <a:latin typeface="Times New Roman" pitchFamily="18" charset="0"/>
              <a:cs typeface="Times New Roman" pitchFamily="18" charset="0"/>
            </a:endParaRPr>
          </a:p>
          <a:p>
            <a:pPr marL="265176" indent="-265176" algn="just">
              <a:spcBef>
                <a:spcPts val="0"/>
              </a:spcBef>
              <a:buFont typeface="Wingdings 2"/>
              <a:buChar char=""/>
              <a:defRPr/>
            </a:pPr>
            <a:r>
              <a:rPr lang="x-none" sz="2000" dirty="0">
                <a:latin typeface="Times New Roman" pitchFamily="18" charset="0"/>
                <a:cs typeface="Times New Roman" pitchFamily="18" charset="0"/>
              </a:rPr>
              <a:t>Сергиенко В.И., Петросян Э.А., Фраучи И.В. Топографическая </a:t>
            </a:r>
            <a:r>
              <a:rPr lang="kk-KZ" sz="2000" dirty="0">
                <a:latin typeface="Times New Roman" pitchFamily="18" charset="0"/>
                <a:cs typeface="Times New Roman" pitchFamily="18" charset="0"/>
              </a:rPr>
              <a:t>анатомия   и   оперативная хирургия, в 2-х томах. М.: «ГЭОТАР-МЕД», 2001. </a:t>
            </a:r>
          </a:p>
          <a:p>
            <a:pPr marL="265176" indent="-265176" algn="just">
              <a:spcBef>
                <a:spcPts val="0"/>
              </a:spcBef>
              <a:buFont typeface="Wingdings 2"/>
              <a:buChar char=""/>
              <a:defRPr/>
            </a:pPr>
            <a:r>
              <a:rPr lang="ru-RU" sz="2000" dirty="0">
                <a:latin typeface="Times New Roman" pitchFamily="18" charset="0"/>
                <a:cs typeface="Times New Roman" pitchFamily="18" charset="0"/>
              </a:rPr>
              <a:t>Адам </a:t>
            </a:r>
            <a:r>
              <a:rPr lang="ru-RU" sz="2000" dirty="0" err="1">
                <a:latin typeface="Times New Roman" pitchFamily="18" charset="0"/>
                <a:cs typeface="Times New Roman" pitchFamily="18" charset="0"/>
              </a:rPr>
              <a:t>анатомиясы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А.Рақышев.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Мәскеу.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ГЭОТАР-Медиа</a:t>
            </a:r>
            <a:r>
              <a:rPr lang="ru-RU" sz="2000" dirty="0">
                <a:latin typeface="Times New Roman" pitchFamily="18" charset="0"/>
                <a:cs typeface="Times New Roman" pitchFamily="18" charset="0"/>
              </a:rPr>
              <a:t>». 2014 ж. </a:t>
            </a:r>
          </a:p>
          <a:p>
            <a:pPr marL="265176" indent="-265176" algn="just">
              <a:spcBef>
                <a:spcPts val="0"/>
              </a:spcBef>
              <a:buFont typeface="Wingdings 2"/>
              <a:buChar char=""/>
              <a:defRPr/>
            </a:pPr>
            <a:r>
              <a:rPr lang="en-US" sz="2000" u="sng" dirty="0">
                <a:latin typeface="Times New Roman" pitchFamily="18" charset="0"/>
                <a:cs typeface="Times New Roman" pitchFamily="18" charset="0"/>
              </a:rPr>
              <a:t>http://meduniver.com/Medical/Anatom/240.html</a:t>
            </a:r>
            <a:endParaRPr lang="kk-KZ" sz="2000" u="sng" dirty="0">
              <a:latin typeface="Times New Roman" pitchFamily="18" charset="0"/>
              <a:cs typeface="Times New Roman" pitchFamily="18" charset="0"/>
            </a:endParaRPr>
          </a:p>
        </p:txBody>
      </p:sp>
    </p:spTree>
    <p:extLst>
      <p:ext uri="{BB962C8B-B14F-4D97-AF65-F5344CB8AC3E}">
        <p14:creationId xmlns:p14="http://schemas.microsoft.com/office/powerpoint/2010/main" val="4294628800"/>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Дереккөздер</a:t>
            </a:r>
            <a:r>
              <a:rPr lang="ru-RU" dirty="0"/>
              <a:t/>
            </a:r>
            <a:br>
              <a:rPr lang="ru-RU" dirty="0"/>
            </a:br>
            <a:endParaRPr lang="ru-RU" dirty="0"/>
          </a:p>
        </p:txBody>
      </p:sp>
      <p:sp>
        <p:nvSpPr>
          <p:cNvPr id="3" name="Содержимое 2"/>
          <p:cNvSpPr>
            <a:spLocks noGrp="1"/>
          </p:cNvSpPr>
          <p:nvPr>
            <p:ph idx="1"/>
          </p:nvPr>
        </p:nvSpPr>
        <p:spPr/>
        <p:txBody>
          <a:bodyPr/>
          <a:lstStyle/>
          <a:p>
            <a:r>
              <a:rPr lang="ru-RU" dirty="0"/>
              <a:t>1. </a:t>
            </a:r>
            <a:r>
              <a:rPr lang="ru-RU" dirty="0">
                <a:hlinkClick r:id="rId2"/>
              </a:rPr>
              <a:t>http://de.wikipedia.org/wiki/Hodgkin-Lymphom</a:t>
            </a:r>
            <a:endParaRPr lang="ru-RU" dirty="0"/>
          </a:p>
          <a:p>
            <a:r>
              <a:rPr lang="ru-RU" dirty="0"/>
              <a:t>2. </a:t>
            </a:r>
            <a:r>
              <a:rPr lang="ru-RU" dirty="0">
                <a:hlinkClick r:id="rId3"/>
              </a:rPr>
              <a:t>http://ru.wikipedia.org/wiki/Лимфогранулематоз</a:t>
            </a:r>
            <a:endParaRPr lang="ru-RU" dirty="0"/>
          </a:p>
          <a:p>
            <a:r>
              <a:rPr lang="ru-RU" dirty="0"/>
              <a:t>3. Патологоанатомическая диагностика опухолей под редакцией академика АМН СССР Н. А. Краевского</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381000"/>
            <a:ext cx="3886200" cy="646331"/>
          </a:xfrm>
          <a:prstGeom prst="rect">
            <a:avLst/>
          </a:prstGeom>
          <a:noFill/>
        </p:spPr>
        <p:txBody>
          <a:bodyPr wrap="square" rtlCol="0">
            <a:spAutoFit/>
          </a:bodyPr>
          <a:lstStyle/>
          <a:p>
            <a:r>
              <a:rPr lang="kk-KZ" sz="3600" b="1" i="1" dirty="0">
                <a:latin typeface="Times New Roman" pitchFamily="18" charset="0"/>
                <a:cs typeface="Times New Roman" pitchFamily="18" charset="0"/>
              </a:rPr>
              <a:t>Лимфа жүйесі</a:t>
            </a:r>
            <a:endParaRPr lang="ru-RU" sz="3600" b="1" i="1" dirty="0">
              <a:latin typeface="Times New Roman" pitchFamily="18" charset="0"/>
              <a:cs typeface="Times New Roman" pitchFamily="18" charset="0"/>
            </a:endParaRPr>
          </a:p>
        </p:txBody>
      </p:sp>
      <p:sp>
        <p:nvSpPr>
          <p:cNvPr id="5" name="Содержимое 2"/>
          <p:cNvSpPr txBox="1">
            <a:spLocks/>
          </p:cNvSpPr>
          <p:nvPr/>
        </p:nvSpPr>
        <p:spPr>
          <a:xfrm>
            <a:off x="0" y="1066800"/>
            <a:ext cx="5105400" cy="5410200"/>
          </a:xfrm>
          <a:prstGeom prst="rect">
            <a:avLst/>
          </a:prstGeom>
        </p:spPr>
        <p:txBody>
          <a:bodyPr>
            <a:normAutofit fontScale="92500"/>
          </a:bodyPr>
          <a:lstStyle/>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Лимфа өткізетін жолдар:лимфокаппилярлық тамырлар,лимфа тамырлары,сабаулары және өзектері.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Лимфоциттер дамиды:</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Жілік майы ж/е айырша без</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Шырышты қаб.лимфоидты түзілістер</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Жекеленген лимфа түйіншіктері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Шоғырланған л.т</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dirty="0">
                <a:ln>
                  <a:noFill/>
                </a:ln>
                <a:solidFill>
                  <a:schemeClr val="tx1"/>
                </a:solidFill>
                <a:effectLst/>
                <a:uLnTx/>
                <a:uFillTx/>
                <a:latin typeface="+mn-lt"/>
                <a:ea typeface="+mn-ea"/>
                <a:cs typeface="+mn-cs"/>
              </a:rPr>
              <a:t>Бадамша түрінде л.т түзілуі т.б</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kk-KZ" sz="2600" b="0" i="0" u="none" strike="noStrike" kern="1200" cap="none" spc="0" normalizeH="0" baseline="0" noProof="0" dirty="0">
              <a:ln>
                <a:noFill/>
              </a:ln>
              <a:solidFill>
                <a:schemeClr val="tx1"/>
              </a:solidFill>
              <a:effectLst/>
              <a:uLnTx/>
              <a:uFillTx/>
              <a:latin typeface="+mn-lt"/>
              <a:ea typeface="+mn-ea"/>
              <a:cs typeface="+mn-cs"/>
            </a:endParaRP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kk-KZ" sz="2600" b="0" i="0" u="none" strike="noStrike" kern="1200" cap="none" spc="0" normalizeH="0" baseline="0" noProof="0" dirty="0">
              <a:ln>
                <a:noFill/>
              </a:ln>
              <a:solidFill>
                <a:schemeClr val="tx1"/>
              </a:solidFill>
              <a:effectLst/>
              <a:uLnTx/>
              <a:uFillTx/>
              <a:latin typeface="+mn-lt"/>
              <a:ea typeface="+mn-ea"/>
              <a:cs typeface="+mn-cs"/>
            </a:endParaRP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C:\Users\Админ\Desktop\лимфа.jpg"/>
          <p:cNvPicPr>
            <a:picLocks noChangeAspect="1" noChangeArrowheads="1"/>
          </p:cNvPicPr>
          <p:nvPr/>
        </p:nvPicPr>
        <p:blipFill>
          <a:blip r:embed="rId2"/>
          <a:srcRect/>
          <a:stretch>
            <a:fillRect/>
          </a:stretch>
        </p:blipFill>
        <p:spPr bwMode="auto">
          <a:xfrm>
            <a:off x="4857721" y="1142984"/>
            <a:ext cx="4286279" cy="5072098"/>
          </a:xfrm>
          <a:prstGeom prst="rect">
            <a:avLst/>
          </a:prstGeom>
          <a:noFill/>
        </p:spPr>
      </p:pic>
    </p:spTree>
    <p:extLst>
      <p:ext uri="{BB962C8B-B14F-4D97-AF65-F5344CB8AC3E}">
        <p14:creationId xmlns:p14="http://schemas.microsoft.com/office/powerpoint/2010/main" val="184576710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57224" y="214290"/>
            <a:ext cx="7512643"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kk-KZ" sz="5000" b="0" i="0" u="none" strike="noStrike" kern="1200" cap="none" spc="0" normalizeH="0" baseline="0" noProof="0">
                <a:ln>
                  <a:noFill/>
                </a:ln>
                <a:solidFill>
                  <a:schemeClr val="tx2"/>
                </a:solidFill>
                <a:effectLst/>
                <a:uLnTx/>
                <a:uFillTx/>
                <a:latin typeface="+mj-lt"/>
                <a:ea typeface="+mj-ea"/>
                <a:cs typeface="+mj-cs"/>
              </a:rPr>
              <a:t>Анатомиялық бөліктері</a:t>
            </a: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Содержимое 2"/>
          <p:cNvSpPr txBox="1">
            <a:spLocks/>
          </p:cNvSpPr>
          <p:nvPr/>
        </p:nvSpPr>
        <p:spPr>
          <a:xfrm>
            <a:off x="1142976" y="1357298"/>
            <a:ext cx="7162824" cy="4814902"/>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a:ln>
                  <a:noFill/>
                </a:ln>
                <a:solidFill>
                  <a:schemeClr val="tx1"/>
                </a:solidFill>
                <a:effectLst/>
                <a:uLnTx/>
                <a:uFillTx/>
                <a:latin typeface="+mn-lt"/>
                <a:ea typeface="+mn-ea"/>
                <a:cs typeface="+mn-cs"/>
              </a:rPr>
              <a:t>Лимфалық арна тұйық ұшы лимфокапилляр торы түрінде шырмалған лимфокапилляр тамырынан  басталады;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a:ln>
                  <a:noFill/>
                </a:ln>
                <a:solidFill>
                  <a:schemeClr val="tx1"/>
                </a:solidFill>
                <a:effectLst/>
                <a:uLnTx/>
                <a:uFillTx/>
                <a:latin typeface="+mn-lt"/>
                <a:ea typeface="+mn-ea"/>
                <a:cs typeface="+mn-cs"/>
              </a:rPr>
              <a:t>Лимфокапилляр тамырлары ұсақ лимфа тамырлары өріміне айналады;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a:ln>
                  <a:noFill/>
                </a:ln>
                <a:solidFill>
                  <a:schemeClr val="tx1"/>
                </a:solidFill>
                <a:effectLst/>
                <a:uLnTx/>
                <a:uFillTx/>
                <a:latin typeface="+mn-lt"/>
                <a:ea typeface="+mn-ea"/>
                <a:cs typeface="+mn-cs"/>
              </a:rPr>
              <a:t>Өрім одан ары әкетуші лмифа тамырлары түрінде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kk-KZ" sz="2600" b="0" i="0" u="none" strike="noStrike" kern="1200" cap="none" spc="0" normalizeH="0" baseline="0" noProof="0">
                <a:ln>
                  <a:noFill/>
                </a:ln>
                <a:solidFill>
                  <a:schemeClr val="tx1"/>
                </a:solidFill>
                <a:effectLst/>
                <a:uLnTx/>
                <a:uFillTx/>
                <a:latin typeface="+mn-lt"/>
                <a:ea typeface="+mn-ea"/>
                <a:cs typeface="+mn-cs"/>
              </a:rPr>
              <a:t>Ірі л.т лимфа сабауларына,одан ары басты лимфа түтіктеріне-оң жақ ж/е кеуде түтігіне,олар ірі мойын веналарына құйылады.</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90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85800"/>
            <a:ext cx="4661661" cy="646331"/>
          </a:xfrm>
          <a:prstGeom prst="rect">
            <a:avLst/>
          </a:prstGeom>
          <a:noFill/>
        </p:spPr>
        <p:txBody>
          <a:bodyPr wrap="none" rtlCol="0">
            <a:spAutoFit/>
          </a:bodyPr>
          <a:lstStyle/>
          <a:p>
            <a:r>
              <a:rPr lang="kk-KZ" sz="3600" b="1" i="1" dirty="0">
                <a:latin typeface="Times New Roman" pitchFamily="18" charset="0"/>
                <a:cs typeface="Times New Roman" pitchFamily="18" charset="0"/>
              </a:rPr>
              <a:t>Лимфа капиллярлары</a:t>
            </a:r>
            <a:endParaRPr lang="ru-RU" sz="3600" b="1" i="1" dirty="0">
              <a:latin typeface="Times New Roman" pitchFamily="18" charset="0"/>
              <a:cs typeface="Times New Roman" pitchFamily="18" charset="0"/>
            </a:endParaRPr>
          </a:p>
        </p:txBody>
      </p:sp>
      <p:sp>
        <p:nvSpPr>
          <p:cNvPr id="5" name="Содержимое 2"/>
          <p:cNvSpPr txBox="1">
            <a:spLocks/>
          </p:cNvSpPr>
          <p:nvPr/>
        </p:nvSpPr>
        <p:spPr>
          <a:xfrm>
            <a:off x="714348" y="1285860"/>
            <a:ext cx="6858048" cy="4929222"/>
          </a:xfrm>
          <a:prstGeom prst="rect">
            <a:avLst/>
          </a:prstGeom>
        </p:spPr>
        <p:txBody>
          <a:bodyPr>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Қызметтері:</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38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Қан капиллярларына сіңірілмейтін белоктық  заттардың коллоидты ерт.тіндерден сіңіріп,резорбциялау.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mj-lt"/>
              <a:buAutoNum type="arabicPeriod"/>
              <a:tabLst/>
              <a:defRPr/>
            </a:pPr>
            <a:r>
              <a:rPr kumimoji="0" lang="kk-KZ" sz="38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Веналарға қосымша тіндерден дренаждау,су мен онда еріген кристаллоидтарды сіңіру.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Патологиялық жағдайда тіндерден бөгде заттарды ж/е т.б әкету.</a:t>
            </a:r>
          </a:p>
          <a:p>
            <a:pPr marL="502920" marR="0" lvl="0" indent="-45720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kk-KZ" sz="38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         Осыған сай лимфокапиллярлық тамырлар ми,көкбауыр паренхимасы,тері эпителий жабыны,шеміршек,көздің мөлдір қабығы,көз бұршағы гипофизден басқа барлық жерлерді торлап жататын эндотелилік түтіктер жүйесі.</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984859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33600" y="762000"/>
            <a:ext cx="3761351" cy="584775"/>
          </a:xfrm>
          <a:prstGeom prst="rect">
            <a:avLst/>
          </a:prstGeom>
        </p:spPr>
        <p:txBody>
          <a:bodyPr wrap="none">
            <a:spAutoFit/>
          </a:bodyPr>
          <a:lstStyle/>
          <a:p>
            <a:r>
              <a:rPr lang="ru-RU" sz="3200" b="1" i="1" dirty="0">
                <a:latin typeface="Times New Roman" pitchFamily="18" charset="0"/>
                <a:cs typeface="Times New Roman" pitchFamily="18" charset="0"/>
              </a:rPr>
              <a:t>Лимфа </a:t>
            </a:r>
            <a:r>
              <a:rPr lang="ru-RU" sz="3200" b="1" i="1" dirty="0" err="1">
                <a:latin typeface="Times New Roman" pitchFamily="18" charset="0"/>
                <a:cs typeface="Times New Roman" pitchFamily="18" charset="0"/>
              </a:rPr>
              <a:t>тамырлары</a:t>
            </a:r>
            <a:endParaRPr lang="ru-RU" sz="3200" b="1" i="1" dirty="0">
              <a:latin typeface="Times New Roman" pitchFamily="18" charset="0"/>
              <a:cs typeface="Times New Roman" pitchFamily="18" charset="0"/>
            </a:endParaRPr>
          </a:p>
        </p:txBody>
      </p:sp>
      <p:sp>
        <p:nvSpPr>
          <p:cNvPr id="5" name="Прямоугольник 4"/>
          <p:cNvSpPr/>
          <p:nvPr/>
        </p:nvSpPr>
        <p:spPr>
          <a:xfrm>
            <a:off x="4139952" y="1752600"/>
            <a:ext cx="4824536" cy="4893647"/>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Лимфа </a:t>
            </a:r>
            <a:r>
              <a:rPr lang="ru-RU" sz="2400" dirty="0" err="1">
                <a:latin typeface="Times New Roman" pitchFamily="18" charset="0"/>
                <a:cs typeface="Times New Roman" pitchFamily="18" charset="0"/>
              </a:rPr>
              <a:t>қылтамырлары лимфа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тамырларына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бірігеді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 ішкі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қақпақшалары </a:t>
            </a:r>
            <a:r>
              <a:rPr lang="ru-RU" sz="2400" dirty="0">
                <a:latin typeface="Times New Roman" pitchFamily="18" charset="0"/>
                <a:cs typeface="Times New Roman" pitchFamily="18" charset="0"/>
              </a:rPr>
              <a:t>бар.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қақпақшалар </a:t>
            </a:r>
            <a:r>
              <a:rPr lang="ru-RU" sz="2400" dirty="0">
                <a:latin typeface="Times New Roman" pitchFamily="18" charset="0"/>
                <a:cs typeface="Times New Roman" pitchFamily="18" charset="0"/>
              </a:rPr>
              <a:t>лимфа </a:t>
            </a:r>
            <a:r>
              <a:rPr lang="ru-RU" sz="2400" dirty="0" err="1">
                <a:latin typeface="Times New Roman" pitchFamily="18" charset="0"/>
                <a:cs typeface="Times New Roman" pitchFamily="18" charset="0"/>
              </a:rPr>
              <a:t>сұйықтығының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бағытка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жүрекке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қарай ағуын қамтамасыз 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ірі</a:t>
            </a:r>
            <a:r>
              <a:rPr lang="ru-RU" sz="2400" dirty="0">
                <a:latin typeface="Times New Roman" pitchFamily="18" charset="0"/>
                <a:cs typeface="Times New Roman" pitchFamily="18" charset="0"/>
              </a:rPr>
              <a:t> лимфа </a:t>
            </a:r>
            <a:r>
              <a:rPr lang="ru-RU" sz="2400" dirty="0" err="1">
                <a:latin typeface="Times New Roman" pitchFamily="18" charset="0"/>
                <a:cs typeface="Times New Roman" pitchFamily="18" charset="0"/>
              </a:rPr>
              <a:t>тамырлары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жүректің қасындағы үлкен қанайналу шеңберінің ірі</a:t>
            </a:r>
            <a:r>
              <a:rPr lang="ru-RU" sz="2400" dirty="0">
                <a:latin typeface="Times New Roman" pitchFamily="18" charset="0"/>
                <a:cs typeface="Times New Roman" pitchFamily="18" charset="0"/>
              </a:rPr>
              <a:t> вена </a:t>
            </a:r>
            <a:r>
              <a:rPr lang="ru-RU" sz="2400" dirty="0" err="1">
                <a:latin typeface="Times New Roman" pitchFamily="18" charset="0"/>
                <a:cs typeface="Times New Roman" pitchFamily="18" charset="0"/>
              </a:rPr>
              <a:t>қантамырларына қосылады</a:t>
            </a:r>
            <a:r>
              <a:rPr lang="ru-RU" sz="2400" dirty="0">
                <a:latin typeface="Times New Roman" pitchFamily="18" charset="0"/>
                <a:cs typeface="Times New Roman" pitchFamily="18" charset="0"/>
              </a:rPr>
              <a:t>. Лимфа </a:t>
            </a:r>
            <a:r>
              <a:rPr lang="ru-RU" sz="2400" dirty="0" err="1">
                <a:latin typeface="Times New Roman" pitchFamily="18" charset="0"/>
                <a:cs typeface="Times New Roman" pitchFamily="18" charset="0"/>
              </a:rPr>
              <a:t>сұйықтығы</a:t>
            </a:r>
            <a:r>
              <a:rPr lang="ru-RU" sz="2400" dirty="0">
                <a:latin typeface="Times New Roman" pitchFamily="18" charset="0"/>
                <a:cs typeface="Times New Roman" pitchFamily="18" charset="0"/>
              </a:rPr>
              <a:t> вена</a:t>
            </a:r>
            <a:r>
              <a:rPr lang="en-US"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араласып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жүректің оң жақ жүрекшесіне құйылады.</a:t>
            </a:r>
            <a:endParaRPr lang="ru-RU" sz="2400" dirty="0">
              <a:latin typeface="Times New Roman" pitchFamily="18" charset="0"/>
              <a:cs typeface="Times New Roman" pitchFamily="18" charset="0"/>
            </a:endParaRPr>
          </a:p>
        </p:txBody>
      </p:sp>
      <p:pic>
        <p:nvPicPr>
          <p:cNvPr id="21506" name="Picture 2" descr="ÐÐ¾ÑÐ¾Ð¶ÐµÐµ Ð¸Ð·Ð¾Ð±ÑÐ°Ð¶ÐµÐ½Ð¸Ðµ"/>
          <p:cNvPicPr>
            <a:picLocks noChangeAspect="1" noChangeArrowheads="1"/>
          </p:cNvPicPr>
          <p:nvPr/>
        </p:nvPicPr>
        <p:blipFill>
          <a:blip r:embed="rId2" cstate="print"/>
          <a:srcRect/>
          <a:stretch>
            <a:fillRect/>
          </a:stretch>
        </p:blipFill>
        <p:spPr bwMode="auto">
          <a:xfrm>
            <a:off x="366896" y="2060848"/>
            <a:ext cx="3533407" cy="34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223554"/>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2700" y="762000"/>
            <a:ext cx="4176143" cy="707886"/>
          </a:xfrm>
          <a:prstGeom prst="rect">
            <a:avLst/>
          </a:prstGeom>
        </p:spPr>
        <p:txBody>
          <a:bodyPr wrap="none">
            <a:spAutoFit/>
          </a:bodyPr>
          <a:lstStyle/>
          <a:p>
            <a:r>
              <a:rPr lang="ru-RU" sz="4000" b="1" i="1" dirty="0">
                <a:latin typeface="Times New Roman" pitchFamily="18" charset="0"/>
                <a:cs typeface="Times New Roman" pitchFamily="18" charset="0"/>
              </a:rPr>
              <a:t>Лимфа </a:t>
            </a:r>
            <a:r>
              <a:rPr lang="ru-RU" sz="4000" b="1" i="1" dirty="0" err="1">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5" name="Прямоугольник 4"/>
          <p:cNvSpPr/>
          <p:nvPr/>
        </p:nvSpPr>
        <p:spPr>
          <a:xfrm>
            <a:off x="228600" y="1676400"/>
            <a:ext cx="4648200" cy="4801314"/>
          </a:xfrm>
          <a:prstGeom prst="rect">
            <a:avLst/>
          </a:prstGeom>
        </p:spPr>
        <p:txBody>
          <a:bodyPr wrap="square">
            <a:spAutoFit/>
          </a:bodyPr>
          <a:lstStyle/>
          <a:p>
            <a:pPr algn="just"/>
            <a:r>
              <a:rPr lang="ru-RU" b="1" i="1" dirty="0">
                <a:latin typeface="Times New Roman" pitchFamily="18" charset="0"/>
                <a:cs typeface="Times New Roman" pitchFamily="18" charset="0"/>
              </a:rPr>
              <a:t>	Лимфа </a:t>
            </a:r>
            <a:r>
              <a:rPr lang="ru-RU" b="1" i="1" dirty="0" err="1">
                <a:latin typeface="Times New Roman" pitchFamily="18" charset="0"/>
                <a:cs typeface="Times New Roman" pitchFamily="18" charset="0"/>
              </a:rPr>
              <a:t>түйіндері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лимфа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тамырларының қосылған жерінде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жасушалардың жинақталуынан түзіледі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қантамырлардың айналасында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орналасады</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пішіні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домалақ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сопақша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үрмебұршақ тәрізді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иммунды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жүйені естеріңе түсіріңдер</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 ішке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қарай кіріңкі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ойыстау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ойыстау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жерінде</a:t>
            </a:r>
            <a:r>
              <a:rPr lang="ru-RU" dirty="0">
                <a:latin typeface="Times New Roman" pitchFamily="18" charset="0"/>
                <a:cs typeface="Times New Roman" pitchFamily="18" charset="0"/>
              </a:rPr>
              <a:t> артерия </a:t>
            </a:r>
            <a:r>
              <a:rPr lang="ru-RU" dirty="0" err="1">
                <a:latin typeface="Times New Roman" pitchFamily="18" charset="0"/>
                <a:cs typeface="Times New Roman" pitchFamily="18" charset="0"/>
              </a:rPr>
              <a:t>қантамырлары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жүйкелер орналасқан</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сыртын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дәнекер ұлпасынан түзілген тығыз қаптама қаптайды</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орналаскан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мойын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құрсақ қуысы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шынтақ </a:t>
            </a:r>
            <a:r>
              <a:rPr lang="ru-RU" dirty="0">
                <a:latin typeface="Times New Roman" pitchFamily="18" charset="0"/>
                <a:cs typeface="Times New Roman" pitchFamily="18" charset="0"/>
              </a:rPr>
              <a:t>пен </a:t>
            </a:r>
            <a:r>
              <a:rPr lang="ru-RU" dirty="0" err="1">
                <a:latin typeface="Times New Roman" pitchFamily="18" charset="0"/>
                <a:cs typeface="Times New Roman" pitchFamily="18" charset="0"/>
              </a:rPr>
              <a:t>тізенің бүгілісі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астыңғы жақсүй</a:t>
            </a: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және </a:t>
            </a:r>
            <a:r>
              <a:rPr lang="ru-RU" dirty="0">
                <a:latin typeface="Times New Roman" pitchFamily="18" charset="0"/>
                <a:cs typeface="Times New Roman" pitchFamily="18" charset="0"/>
              </a:rPr>
              <a:t>т. б.</a:t>
            </a:r>
          </a:p>
        </p:txBody>
      </p:sp>
      <p:pic>
        <p:nvPicPr>
          <p:cNvPr id="20482" name="Picture 2" descr="ÐÐ°ÑÑÐ¸Ð½ÐºÐ¸ Ð¿Ð¾ Ð·Ð°Ð¿ÑÐ¾ÑÑ Ð»Ð¸Ð¼ÑÐ° ÑÒ¯Ð¹ÑÐ½Ð´ÐµÑÑ"/>
          <p:cNvPicPr>
            <a:picLocks noChangeAspect="1" noChangeArrowheads="1"/>
          </p:cNvPicPr>
          <p:nvPr/>
        </p:nvPicPr>
        <p:blipFill>
          <a:blip r:embed="rId2" cstate="print"/>
          <a:srcRect/>
          <a:stretch>
            <a:fillRect/>
          </a:stretch>
        </p:blipFill>
        <p:spPr bwMode="auto">
          <a:xfrm>
            <a:off x="5067300" y="1845212"/>
            <a:ext cx="38481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596985"/>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676400"/>
            <a:ext cx="4343400" cy="3970318"/>
          </a:xfrm>
          <a:prstGeom prst="rect">
            <a:avLst/>
          </a:prstGeom>
        </p:spPr>
        <p:txBody>
          <a:bodyPr wrap="square">
            <a:spAutoFit/>
          </a:bodyPr>
          <a:lstStyle/>
          <a:p>
            <a:pPr algn="just"/>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 дененің бүгілетін беткейі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аймағында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тамырлардың маңында </a:t>
            </a:r>
            <a:r>
              <a:rPr lang="ru-RU" dirty="0">
                <a:latin typeface="Times New Roman" pitchFamily="18" charset="0"/>
                <a:cs typeface="Times New Roman" pitchFamily="18" charset="0"/>
              </a:rPr>
              <a:t>топ-топ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орналасады</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 </a:t>
            </a:r>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топқа болінеді</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Қозғалыс аппаратының түйіндері (бастың, мойынның, аяқтың, қолдың, иек-асты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құлақ маңы,қолтықтық және </a:t>
            </a:r>
            <a:r>
              <a:rPr lang="ru-RU" dirty="0">
                <a:latin typeface="Times New Roman" pitchFamily="18" charset="0"/>
                <a:cs typeface="Times New Roman" pitchFamily="18" charset="0"/>
              </a:rPr>
              <a:t>т.б.).</a:t>
            </a:r>
          </a:p>
          <a:p>
            <a:pPr algn="just"/>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Қуыстардың түйіндері-кеуде, құрсақ.</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түйіндердің ішінде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қабырғалық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париеталді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висцералді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түйіндер болады</a:t>
            </a:r>
            <a:r>
              <a:rPr lang="ru-RU" dirty="0">
                <a:latin typeface="Times New Roman" pitchFamily="18" charset="0"/>
                <a:cs typeface="Times New Roman" pitchFamily="18" charset="0"/>
              </a:rPr>
              <a:t>. Лимфа </a:t>
            </a:r>
            <a:r>
              <a:rPr lang="ru-RU" dirty="0" err="1">
                <a:latin typeface="Times New Roman" pitchFamily="18" charset="0"/>
                <a:cs typeface="Times New Roman" pitchFamily="18" charset="0"/>
              </a:rPr>
              <a:t>түйіндерінің </a:t>
            </a:r>
            <a:r>
              <a:rPr lang="ru-RU" dirty="0">
                <a:latin typeface="Times New Roman" pitchFamily="18" charset="0"/>
                <a:cs typeface="Times New Roman" pitchFamily="18" charset="0"/>
              </a:rPr>
              <a:t>50 </a:t>
            </a:r>
            <a:r>
              <a:rPr lang="ru-RU" dirty="0" err="1">
                <a:latin typeface="Times New Roman" pitchFamily="18" charset="0"/>
                <a:cs typeface="Times New Roman" pitchFamily="18" charset="0"/>
              </a:rPr>
              <a:t>топқа 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түрлері белгілі</a:t>
            </a:r>
            <a:r>
              <a:rPr lang="ru-RU" dirty="0">
                <a:latin typeface="Times New Roman" pitchFamily="18" charset="0"/>
                <a:cs typeface="Times New Roman" pitchFamily="18" charset="0"/>
              </a:rPr>
              <a:t>.</a:t>
            </a:r>
          </a:p>
        </p:txBody>
      </p:sp>
      <p:sp>
        <p:nvSpPr>
          <p:cNvPr id="3" name="Прямоугольник 2"/>
          <p:cNvSpPr/>
          <p:nvPr/>
        </p:nvSpPr>
        <p:spPr>
          <a:xfrm>
            <a:off x="1905000" y="914400"/>
            <a:ext cx="4176143" cy="707886"/>
          </a:xfrm>
          <a:prstGeom prst="rect">
            <a:avLst/>
          </a:prstGeom>
        </p:spPr>
        <p:txBody>
          <a:bodyPr wrap="none">
            <a:spAutoFit/>
          </a:bodyPr>
          <a:lstStyle/>
          <a:p>
            <a:r>
              <a:rPr lang="ru-RU" sz="4000" b="1" i="1" dirty="0">
                <a:latin typeface="Times New Roman" pitchFamily="18" charset="0"/>
                <a:cs typeface="Times New Roman" pitchFamily="18" charset="0"/>
              </a:rPr>
              <a:t>Лимфа </a:t>
            </a:r>
            <a:r>
              <a:rPr lang="ru-RU" sz="4000" b="1" i="1" dirty="0" err="1">
                <a:latin typeface="Times New Roman" pitchFamily="18" charset="0"/>
                <a:cs typeface="Times New Roman" pitchFamily="18" charset="0"/>
              </a:rPr>
              <a:t>түйіндері</a:t>
            </a:r>
            <a:endParaRPr lang="ru-RU" sz="4000" b="1" i="1" dirty="0">
              <a:latin typeface="Times New Roman" pitchFamily="18" charset="0"/>
              <a:cs typeface="Times New Roman" pitchFamily="18" charset="0"/>
            </a:endParaRPr>
          </a:p>
        </p:txBody>
      </p:sp>
      <p:sp>
        <p:nvSpPr>
          <p:cNvPr id="29698" name="AutoShape 2"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2" name="AutoShape 6" descr="ÐÐ°ÑÑÐ¸Ð½ÐºÐ¸ Ð¿Ð¾ Ð·Ð°Ð¿ÑÐ¾ÑÑ Ð»Ð¸Ð¼ÑÐ° ÑÒ¯Ð¹ÑÐ½Ð´Ðµ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4" name="Picture 8" descr="ÐÐ°ÑÑÐ¸Ð½ÐºÐ¸ Ð¿Ð¾ Ð·Ð°Ð¿ÑÐ¾ÑÑ Ð»Ð¸Ð¼ÑÐ° ÑÒ¯Ð¹ÑÐ½Ð´ÐµÑÑ"/>
          <p:cNvPicPr>
            <a:picLocks noChangeAspect="1" noChangeArrowheads="1"/>
          </p:cNvPicPr>
          <p:nvPr/>
        </p:nvPicPr>
        <p:blipFill>
          <a:blip r:embed="rId2" cstate="print"/>
          <a:srcRect/>
          <a:stretch>
            <a:fillRect/>
          </a:stretch>
        </p:blipFill>
        <p:spPr bwMode="auto">
          <a:xfrm>
            <a:off x="4876800" y="1752600"/>
            <a:ext cx="3639404" cy="412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6135773"/>
      </p:ext>
    </p:extLst>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187</TotalTime>
  <Words>1195</Words>
  <Application>Microsoft Office PowerPoint</Application>
  <PresentationFormat>Экран (4:3)</PresentationFormat>
  <Paragraphs>151</Paragraphs>
  <Slides>37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Georgia</vt:lpstr>
      <vt:lpstr>Times New Roman</vt:lpstr>
      <vt:lpstr>Trebuchet MS</vt:lpstr>
      <vt:lpstr>Wingdings</vt:lpstr>
      <vt:lpstr>Wingdings 2</vt:lpstr>
      <vt:lpstr>Городская</vt:lpstr>
      <vt:lpstr>  ЛЕКЦИЯ 14  Патология жағдайдағы екінші реттік лимфомиелоидты мүшелер </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Лимфа түйіндері</vt:lpstr>
      <vt:lpstr>Презентация PowerPoint</vt:lpstr>
      <vt:lpstr>Презентация PowerPoint</vt:lpstr>
      <vt:lpstr>Презентация PowerPoint</vt:lpstr>
      <vt:lpstr>Иммунопатология</vt:lpstr>
      <vt:lpstr>Презентация PowerPoint</vt:lpstr>
      <vt:lpstr>Презентация PowerPoint</vt:lpstr>
      <vt:lpstr>Презентация PowerPoint</vt:lpstr>
      <vt:lpstr>Лимфома</vt:lpstr>
      <vt:lpstr>Презентация PowerPoint</vt:lpstr>
      <vt:lpstr>Презентация PowerPoint</vt:lpstr>
      <vt:lpstr>Лимфа түйіндерінің қатерлі ісігі </vt:lpstr>
      <vt:lpstr>Презентация PowerPoint</vt:lpstr>
      <vt:lpstr>Мәселе маңыздылығы</vt:lpstr>
      <vt:lpstr>Презентация PowerPoint</vt:lpstr>
      <vt:lpstr>Клиникасы </vt:lpstr>
      <vt:lpstr>Диагностика</vt:lpstr>
      <vt:lpstr>Емдеу </vt:lpstr>
      <vt:lpstr>Қорытынды:</vt:lpstr>
      <vt:lpstr>Пайдаланылған әдебиеттер:</vt:lpstr>
      <vt:lpstr>Дереккөздер </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Атанбаева Гулшат</cp:lastModifiedBy>
  <cp:revision>20</cp:revision>
  <dcterms:created xsi:type="dcterms:W3CDTF">2015-04-19T13:33:10Z</dcterms:created>
  <dcterms:modified xsi:type="dcterms:W3CDTF">2025-01-15T04:07:24Z</dcterms:modified>
</cp:coreProperties>
</file>